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Lst>
  <p:sldSz cy="6858000" cx="12192000"/>
  <p:notesSz cx="12192000" cy="6858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http://customooxmlschemas.google.com/">
      <go:slidesCustomData xmlns:go="http://customooxmlschemas.google.com/" r:id="rId44" roundtripDataSignature="AMtx7mgxnHXteKE8j44wAUQWtcnqq+8xf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slide" Target="slides/slide37.xml"/><Relationship Id="rId41" Type="http://schemas.openxmlformats.org/officeDocument/2006/relationships/slide" Target="slides/slide36.xml"/><Relationship Id="rId22" Type="http://schemas.openxmlformats.org/officeDocument/2006/relationships/slide" Target="slides/slide17.xml"/><Relationship Id="rId44" Type="http://customschemas.google.com/relationships/presentationmetadata" Target="metadata"/><Relationship Id="rId21" Type="http://schemas.openxmlformats.org/officeDocument/2006/relationships/slide" Target="slides/slide16.xml"/><Relationship Id="rId43" Type="http://schemas.openxmlformats.org/officeDocument/2006/relationships/slide" Target="slides/slide38.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de-CH"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 name="Google Shape;58;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171450" lvl="0" marL="171450" rtl="0" algn="l">
              <a:lnSpc>
                <a:spcPct val="100000"/>
              </a:lnSpc>
              <a:spcBef>
                <a:spcPts val="0"/>
              </a:spcBef>
              <a:spcAft>
                <a:spcPts val="0"/>
              </a:spcAft>
              <a:buClr>
                <a:schemeClr val="dk1"/>
              </a:buClr>
              <a:buSzPts val="1200"/>
              <a:buFont typeface="Arial"/>
              <a:buChar char="•"/>
            </a:pPr>
            <a:r>
              <a:rPr lang="de-CH"/>
              <a:t>Welcome to this self-pased e-learning course on openIMIS. </a:t>
            </a:r>
            <a:endParaRPr/>
          </a:p>
          <a:p>
            <a:pPr indent="0" lvl="0" marL="0" rtl="0" algn="l">
              <a:lnSpc>
                <a:spcPct val="100000"/>
              </a:lnSpc>
              <a:spcBef>
                <a:spcPts val="0"/>
              </a:spcBef>
              <a:spcAft>
                <a:spcPts val="0"/>
              </a:spcAft>
              <a:buClr>
                <a:schemeClr val="dk1"/>
              </a:buClr>
              <a:buSzPts val="1200"/>
              <a:buFont typeface="Arial"/>
              <a:buNone/>
            </a:pPr>
            <a:r>
              <a:t/>
            </a:r>
            <a:endParaRPr/>
          </a:p>
        </p:txBody>
      </p:sp>
      <p:sp>
        <p:nvSpPr>
          <p:cNvPr id="59" name="Google Shape;59;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1" name="Google Shape;141;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457200" rtl="0" algn="l">
              <a:lnSpc>
                <a:spcPct val="100000"/>
              </a:lnSpc>
              <a:spcBef>
                <a:spcPts val="0"/>
              </a:spcBef>
              <a:spcAft>
                <a:spcPts val="0"/>
              </a:spcAft>
              <a:buNone/>
            </a:pPr>
            <a:r>
              <a:t/>
            </a:r>
            <a:endParaRPr/>
          </a:p>
        </p:txBody>
      </p:sp>
      <p:sp>
        <p:nvSpPr>
          <p:cNvPr id="142" name="Google Shape;142;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9" name="Google Shape;149;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171450" lvl="0" marL="171450" rtl="0" algn="l">
              <a:lnSpc>
                <a:spcPct val="100000"/>
              </a:lnSpc>
              <a:spcBef>
                <a:spcPts val="0"/>
              </a:spcBef>
              <a:spcAft>
                <a:spcPts val="0"/>
              </a:spcAft>
              <a:buClr>
                <a:schemeClr val="dk1"/>
              </a:buClr>
              <a:buSzPts val="1200"/>
              <a:buFont typeface="Arial"/>
              <a:buChar char="•"/>
            </a:pPr>
            <a:r>
              <a:rPr lang="de-CH"/>
              <a:t>So, now, what is universal health coverage? </a:t>
            </a:r>
            <a:endParaRPr/>
          </a:p>
          <a:p>
            <a:pPr indent="-171450" lvl="0" marL="171450" rtl="0" algn="l">
              <a:lnSpc>
                <a:spcPct val="100000"/>
              </a:lnSpc>
              <a:spcBef>
                <a:spcPts val="0"/>
              </a:spcBef>
              <a:spcAft>
                <a:spcPts val="0"/>
              </a:spcAft>
              <a:buClr>
                <a:schemeClr val="dk1"/>
              </a:buClr>
              <a:buSzPts val="1200"/>
              <a:buFont typeface="Arial"/>
              <a:buChar char="•"/>
            </a:pPr>
            <a:r>
              <a:rPr lang="de-CH"/>
              <a:t>Universal Health Coverage means that all people have access to required health services, when and where they need them, without financial hardship.</a:t>
            </a:r>
            <a:endParaRPr/>
          </a:p>
          <a:p>
            <a:pPr indent="-171450" lvl="0" marL="171450" rtl="0" algn="l">
              <a:lnSpc>
                <a:spcPct val="100000"/>
              </a:lnSpc>
              <a:spcBef>
                <a:spcPts val="0"/>
              </a:spcBef>
              <a:spcAft>
                <a:spcPts val="0"/>
              </a:spcAft>
              <a:buClr>
                <a:schemeClr val="dk1"/>
              </a:buClr>
              <a:buSzPts val="1200"/>
              <a:buFont typeface="Arial"/>
              <a:buChar char="•"/>
            </a:pPr>
            <a:r>
              <a:rPr lang="de-CH"/>
              <a:t>This can be seen in this figure: the UHC cube, which is often used in health financing strategies. </a:t>
            </a:r>
            <a:endParaRPr/>
          </a:p>
          <a:p>
            <a:pPr indent="-171450" lvl="0" marL="171450" rtl="0" algn="l">
              <a:lnSpc>
                <a:spcPct val="100000"/>
              </a:lnSpc>
              <a:spcBef>
                <a:spcPts val="0"/>
              </a:spcBef>
              <a:spcAft>
                <a:spcPts val="0"/>
              </a:spcAft>
              <a:buClr>
                <a:schemeClr val="dk1"/>
              </a:buClr>
              <a:buSzPts val="1200"/>
              <a:buFont typeface="Arial"/>
              <a:buChar char="•"/>
            </a:pPr>
            <a:r>
              <a:rPr lang="de-CH"/>
              <a:t>It contains three main dimensions: the covered population at the bottom, the covered services to the right (not only quantity but quality) and the financial protection to the top (trying to reduce OOP expenditures). To attain UHC, all three dimensions must be covered. </a:t>
            </a:r>
            <a:endParaRPr/>
          </a:p>
          <a:p>
            <a:pPr indent="-171450" lvl="0" marL="171450" rtl="0" algn="l">
              <a:lnSpc>
                <a:spcPct val="100000"/>
              </a:lnSpc>
              <a:spcBef>
                <a:spcPts val="0"/>
              </a:spcBef>
              <a:spcAft>
                <a:spcPts val="0"/>
              </a:spcAft>
              <a:buClr>
                <a:schemeClr val="dk1"/>
              </a:buClr>
              <a:buSzPts val="1200"/>
              <a:buFont typeface="Arial"/>
              <a:buChar char="•"/>
            </a:pPr>
            <a:r>
              <a:rPr lang="de-CH"/>
              <a:t>One can then assess a country’s «status» with this cube: maybe they have a very good health insurance in place so people, which covers people financially but this insurance is not mandatory so the whole population is not covered. Or the other way around, the whole population is covered but the number of services provided is very low and people end up paying for a lot of services with out-of-pocket payments. </a:t>
            </a:r>
            <a:endParaRPr/>
          </a:p>
        </p:txBody>
      </p:sp>
      <p:sp>
        <p:nvSpPr>
          <p:cNvPr id="150" name="Google Shape;150;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7" name="Google Shape;157;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457200" rtl="0" algn="l">
              <a:lnSpc>
                <a:spcPct val="100000"/>
              </a:lnSpc>
              <a:spcBef>
                <a:spcPts val="0"/>
              </a:spcBef>
              <a:spcAft>
                <a:spcPts val="0"/>
              </a:spcAft>
              <a:buNone/>
            </a:pPr>
            <a:r>
              <a:t/>
            </a:r>
            <a:endParaRPr/>
          </a:p>
        </p:txBody>
      </p:sp>
      <p:sp>
        <p:nvSpPr>
          <p:cNvPr id="158" name="Google Shape;158;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4" name="Google Shape;164;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457200" rtl="0" algn="l">
              <a:lnSpc>
                <a:spcPct val="100000"/>
              </a:lnSpc>
              <a:spcBef>
                <a:spcPts val="0"/>
              </a:spcBef>
              <a:spcAft>
                <a:spcPts val="0"/>
              </a:spcAft>
              <a:buNone/>
            </a:pPr>
            <a:r>
              <a:t/>
            </a:r>
            <a:endParaRPr/>
          </a:p>
        </p:txBody>
      </p:sp>
      <p:sp>
        <p:nvSpPr>
          <p:cNvPr id="165" name="Google Shape;165;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2" name="Google Shape;172;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457200" rtl="0" algn="l">
              <a:lnSpc>
                <a:spcPct val="100000"/>
              </a:lnSpc>
              <a:spcBef>
                <a:spcPts val="0"/>
              </a:spcBef>
              <a:spcAft>
                <a:spcPts val="0"/>
              </a:spcAft>
              <a:buNone/>
            </a:pPr>
            <a:r>
              <a:t/>
            </a:r>
            <a:endParaRPr/>
          </a:p>
        </p:txBody>
      </p:sp>
      <p:sp>
        <p:nvSpPr>
          <p:cNvPr id="173" name="Google Shape;173;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0" name="Google Shape;180;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t/>
            </a:r>
            <a:endParaRPr/>
          </a:p>
        </p:txBody>
      </p:sp>
      <p:sp>
        <p:nvSpPr>
          <p:cNvPr id="181" name="Google Shape;181;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8" name="Google Shape;188;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457200" rtl="0" algn="l">
              <a:lnSpc>
                <a:spcPct val="100000"/>
              </a:lnSpc>
              <a:spcBef>
                <a:spcPts val="0"/>
              </a:spcBef>
              <a:spcAft>
                <a:spcPts val="0"/>
              </a:spcAft>
              <a:buNone/>
            </a:pPr>
            <a:r>
              <a:t/>
            </a:r>
            <a:endParaRPr/>
          </a:p>
        </p:txBody>
      </p:sp>
      <p:sp>
        <p:nvSpPr>
          <p:cNvPr id="189" name="Google Shape;189;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5" name="Google Shape;195;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457200" rtl="0" algn="l">
              <a:lnSpc>
                <a:spcPct val="100000"/>
              </a:lnSpc>
              <a:spcBef>
                <a:spcPts val="0"/>
              </a:spcBef>
              <a:spcAft>
                <a:spcPts val="0"/>
              </a:spcAft>
              <a:buNone/>
            </a:pPr>
            <a:r>
              <a:t/>
            </a:r>
            <a:endParaRPr/>
          </a:p>
        </p:txBody>
      </p:sp>
      <p:sp>
        <p:nvSpPr>
          <p:cNvPr id="196" name="Google Shape;196;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2" name="Google Shape;202;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5" name="Google Shape;65;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171450" lvl="0" marL="171450" rtl="0" algn="l">
              <a:lnSpc>
                <a:spcPct val="100000"/>
              </a:lnSpc>
              <a:spcBef>
                <a:spcPts val="0"/>
              </a:spcBef>
              <a:spcAft>
                <a:spcPts val="0"/>
              </a:spcAft>
              <a:buClr>
                <a:schemeClr val="dk1"/>
              </a:buClr>
              <a:buSzPts val="1200"/>
              <a:buFont typeface="Arial"/>
              <a:buChar char="•"/>
            </a:pPr>
            <a:r>
              <a:rPr lang="de-CH"/>
              <a:t>The course is based on a modular structure with 4 modules. </a:t>
            </a:r>
            <a:endParaRPr/>
          </a:p>
          <a:p>
            <a:pPr indent="-171450" lvl="0" marL="171450" rtl="0" algn="l">
              <a:lnSpc>
                <a:spcPct val="100000"/>
              </a:lnSpc>
              <a:spcBef>
                <a:spcPts val="0"/>
              </a:spcBef>
              <a:spcAft>
                <a:spcPts val="0"/>
              </a:spcAft>
              <a:buClr>
                <a:schemeClr val="dk1"/>
              </a:buClr>
              <a:buSzPts val="1200"/>
              <a:buFont typeface="Arial"/>
              <a:buChar char="•"/>
            </a:pPr>
            <a:r>
              <a:rPr lang="de-CH"/>
              <a:t>Module 1 will cover the basics, so an introduction to key health systems and health financing terms, to set the scene and then an introduction to openIMIS. </a:t>
            </a:r>
            <a:endParaRPr/>
          </a:p>
          <a:p>
            <a:pPr indent="-171450" lvl="0" marL="171450" rtl="0" algn="l">
              <a:lnSpc>
                <a:spcPct val="100000"/>
              </a:lnSpc>
              <a:spcBef>
                <a:spcPts val="0"/>
              </a:spcBef>
              <a:spcAft>
                <a:spcPts val="0"/>
              </a:spcAft>
              <a:buClr>
                <a:schemeClr val="dk1"/>
              </a:buClr>
              <a:buSzPts val="1200"/>
              <a:buFont typeface="Arial"/>
              <a:buChar char="•"/>
            </a:pPr>
            <a:r>
              <a:rPr lang="de-CH"/>
              <a:t>Then in module 2, we will talk about national eHealth structures and how openIMIS fits in thin them. </a:t>
            </a:r>
            <a:endParaRPr/>
          </a:p>
          <a:p>
            <a:pPr indent="-171450" lvl="0" marL="171450" rtl="0" algn="l">
              <a:lnSpc>
                <a:spcPct val="100000"/>
              </a:lnSpc>
              <a:spcBef>
                <a:spcPts val="0"/>
              </a:spcBef>
              <a:spcAft>
                <a:spcPts val="0"/>
              </a:spcAft>
              <a:buClr>
                <a:schemeClr val="dk1"/>
              </a:buClr>
              <a:buSzPts val="1200"/>
              <a:buFont typeface="Arial"/>
              <a:buChar char="•"/>
            </a:pPr>
            <a:r>
              <a:rPr lang="de-CH"/>
              <a:t>Then a series of used cases will be presented. </a:t>
            </a:r>
            <a:endParaRPr/>
          </a:p>
          <a:p>
            <a:pPr indent="-171450" lvl="0" marL="171450" rtl="0" algn="l">
              <a:lnSpc>
                <a:spcPct val="100000"/>
              </a:lnSpc>
              <a:spcBef>
                <a:spcPts val="0"/>
              </a:spcBef>
              <a:spcAft>
                <a:spcPts val="0"/>
              </a:spcAft>
              <a:buClr>
                <a:schemeClr val="dk1"/>
              </a:buClr>
              <a:buSzPts val="1200"/>
              <a:buFont typeface="Arial"/>
              <a:buChar char="•"/>
            </a:pPr>
            <a:r>
              <a:rPr lang="de-CH"/>
              <a:t>And finally we will talk about the openIMIS community and the sustainable approach of openIMIS as a global good. </a:t>
            </a:r>
            <a:endParaRPr/>
          </a:p>
        </p:txBody>
      </p:sp>
      <p:sp>
        <p:nvSpPr>
          <p:cNvPr id="66" name="Google Shape;66;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0" name="Google Shape;210;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5" name="Google Shape;215;p1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95250" lvl="0" marL="171450" rtl="0" algn="l">
              <a:lnSpc>
                <a:spcPct val="100000"/>
              </a:lnSpc>
              <a:spcBef>
                <a:spcPts val="0"/>
              </a:spcBef>
              <a:spcAft>
                <a:spcPts val="0"/>
              </a:spcAft>
              <a:buClr>
                <a:schemeClr val="dk1"/>
              </a:buClr>
              <a:buSzPts val="1200"/>
              <a:buFont typeface="Arial"/>
              <a:buNone/>
            </a:pPr>
            <a:r>
              <a:t/>
            </a:r>
            <a:endParaRPr/>
          </a:p>
        </p:txBody>
      </p:sp>
      <p:sp>
        <p:nvSpPr>
          <p:cNvPr id="216" name="Google Shape;216;p1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2" name="Google Shape;222;p2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3" name="Google Shape;223;p2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1" name="Google Shape;231;p2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chemeClr val="dk1"/>
              </a:buClr>
              <a:buSzPts val="1200"/>
              <a:buFont typeface="Arial"/>
              <a:buNone/>
            </a:pPr>
            <a:r>
              <a:t/>
            </a:r>
            <a:endParaRPr/>
          </a:p>
        </p:txBody>
      </p:sp>
      <p:sp>
        <p:nvSpPr>
          <p:cNvPr id="232" name="Google Shape;232;p2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8" name="Google Shape;238;p2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228600" lvl="0" marL="228600" rtl="0" algn="l">
              <a:lnSpc>
                <a:spcPct val="114999"/>
              </a:lnSpc>
              <a:spcBef>
                <a:spcPts val="1200"/>
              </a:spcBef>
              <a:spcAft>
                <a:spcPts val="0"/>
              </a:spcAft>
              <a:buClr>
                <a:schemeClr val="dk1"/>
              </a:buClr>
              <a:buSzPts val="1100"/>
              <a:buFont typeface="Arial"/>
              <a:buNone/>
            </a:pPr>
            <a:r>
              <a:rPr lang="de-CH" sz="1100">
                <a:latin typeface="Arial"/>
                <a:ea typeface="Arial"/>
                <a:cs typeface="Arial"/>
                <a:sym typeface="Arial"/>
              </a:rPr>
              <a:t>-</a:t>
            </a:r>
            <a:r>
              <a:rPr lang="de-CH" sz="700">
                <a:latin typeface="Arial"/>
                <a:ea typeface="Arial"/>
                <a:cs typeface="Arial"/>
                <a:sym typeface="Arial"/>
              </a:rPr>
              <a:t>       </a:t>
            </a:r>
            <a:endParaRPr/>
          </a:p>
        </p:txBody>
      </p:sp>
      <p:sp>
        <p:nvSpPr>
          <p:cNvPr id="239" name="Google Shape;239;p2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de-CH"/>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4" name="Google Shape;244;p2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228600" lvl="0" marL="228600" rtl="0" algn="l">
              <a:lnSpc>
                <a:spcPct val="114999"/>
              </a:lnSpc>
              <a:spcBef>
                <a:spcPts val="1200"/>
              </a:spcBef>
              <a:spcAft>
                <a:spcPts val="0"/>
              </a:spcAft>
              <a:buClr>
                <a:schemeClr val="dk1"/>
              </a:buClr>
              <a:buSzPts val="1100"/>
              <a:buFont typeface="Arial"/>
              <a:buNone/>
            </a:pPr>
            <a:r>
              <a:rPr lang="de-CH" sz="1100">
                <a:latin typeface="Arial"/>
                <a:ea typeface="Arial"/>
                <a:cs typeface="Arial"/>
                <a:sym typeface="Arial"/>
              </a:rPr>
              <a:t>-</a:t>
            </a:r>
            <a:r>
              <a:rPr lang="de-CH" sz="700">
                <a:latin typeface="Arial"/>
                <a:ea typeface="Arial"/>
                <a:cs typeface="Arial"/>
                <a:sym typeface="Arial"/>
              </a:rPr>
              <a:t>       </a:t>
            </a:r>
            <a:endParaRPr/>
          </a:p>
        </p:txBody>
      </p:sp>
      <p:sp>
        <p:nvSpPr>
          <p:cNvPr id="245" name="Google Shape;245;p2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de-CH"/>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1" name="Google Shape;251;p2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2" name="Google Shape;252;p2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de-CH"/>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0" name="Google Shape;260;p2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457200" rtl="0" algn="l">
              <a:lnSpc>
                <a:spcPct val="100000"/>
              </a:lnSpc>
              <a:spcBef>
                <a:spcPts val="0"/>
              </a:spcBef>
              <a:spcAft>
                <a:spcPts val="0"/>
              </a:spcAft>
              <a:buNone/>
            </a:pPr>
            <a:r>
              <a:t/>
            </a:r>
            <a:endParaRPr/>
          </a:p>
        </p:txBody>
      </p:sp>
      <p:sp>
        <p:nvSpPr>
          <p:cNvPr id="261" name="Google Shape;261;p2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SzPts val="1200"/>
              <a:buNone/>
            </a:pPr>
            <a:fld id="{00000000-1234-1234-1234-123412341234}" type="slidenum">
              <a:rPr b="0" i="0" lang="de-CH"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8" name="Google Shape;268;p2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457200" rtl="0" algn="l">
              <a:lnSpc>
                <a:spcPct val="100000"/>
              </a:lnSpc>
              <a:spcBef>
                <a:spcPts val="0"/>
              </a:spcBef>
              <a:spcAft>
                <a:spcPts val="0"/>
              </a:spcAft>
              <a:buNone/>
            </a:pPr>
            <a:r>
              <a:t/>
            </a:r>
            <a:endParaRPr/>
          </a:p>
        </p:txBody>
      </p:sp>
      <p:sp>
        <p:nvSpPr>
          <p:cNvPr id="269" name="Google Shape;269;p2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5" name="Google Shape;275;p2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457200" rtl="0" algn="l">
              <a:lnSpc>
                <a:spcPct val="100000"/>
              </a:lnSpc>
              <a:spcBef>
                <a:spcPts val="0"/>
              </a:spcBef>
              <a:spcAft>
                <a:spcPts val="0"/>
              </a:spcAft>
              <a:buNone/>
            </a:pPr>
            <a:r>
              <a:t/>
            </a:r>
            <a:endParaRPr/>
          </a:p>
        </p:txBody>
      </p:sp>
      <p:sp>
        <p:nvSpPr>
          <p:cNvPr id="276" name="Google Shape;276;p2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3" name="Google Shape;73;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171450" lvl="0" marL="171450" rtl="0" algn="l">
              <a:lnSpc>
                <a:spcPct val="100000"/>
              </a:lnSpc>
              <a:spcBef>
                <a:spcPts val="0"/>
              </a:spcBef>
              <a:spcAft>
                <a:spcPts val="0"/>
              </a:spcAft>
              <a:buClr>
                <a:schemeClr val="dk1"/>
              </a:buClr>
              <a:buSzPts val="1200"/>
              <a:buFont typeface="Arial"/>
              <a:buChar char="•"/>
            </a:pPr>
            <a:r>
              <a:rPr lang="de-CH"/>
              <a:t>Here we see a little more in detail the learning objectives of each module. </a:t>
            </a:r>
            <a:endParaRPr/>
          </a:p>
          <a:p>
            <a:pPr indent="-171450" lvl="0" marL="171450" rtl="0" algn="l">
              <a:lnSpc>
                <a:spcPct val="100000"/>
              </a:lnSpc>
              <a:spcBef>
                <a:spcPts val="0"/>
              </a:spcBef>
              <a:spcAft>
                <a:spcPts val="0"/>
              </a:spcAft>
              <a:buClr>
                <a:schemeClr val="dk1"/>
              </a:buClr>
              <a:buSzPts val="1200"/>
              <a:buFont typeface="Arial"/>
              <a:buChar char="•"/>
            </a:pPr>
            <a:r>
              <a:rPr lang="de-CH"/>
              <a:t>List all LO</a:t>
            </a:r>
            <a:endParaRPr/>
          </a:p>
        </p:txBody>
      </p:sp>
      <p:sp>
        <p:nvSpPr>
          <p:cNvPr id="74" name="Google Shape;74;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p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5" name="Google Shape;285;p2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457200" rtl="0" algn="l">
              <a:lnSpc>
                <a:spcPct val="100000"/>
              </a:lnSpc>
              <a:spcBef>
                <a:spcPts val="0"/>
              </a:spcBef>
              <a:spcAft>
                <a:spcPts val="0"/>
              </a:spcAft>
              <a:buNone/>
            </a:pPr>
            <a:r>
              <a:t/>
            </a:r>
            <a:endParaRPr/>
          </a:p>
        </p:txBody>
      </p:sp>
      <p:sp>
        <p:nvSpPr>
          <p:cNvPr id="286" name="Google Shape;286;p2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2" name="Google Shape;292;p3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r>
              <a:t/>
            </a:r>
            <a:endParaRPr/>
          </a:p>
        </p:txBody>
      </p:sp>
      <p:sp>
        <p:nvSpPr>
          <p:cNvPr id="293" name="Google Shape;293;p3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0" name="Google Shape;300;p3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457200" rtl="0" algn="l">
              <a:lnSpc>
                <a:spcPct val="100000"/>
              </a:lnSpc>
              <a:spcBef>
                <a:spcPts val="0"/>
              </a:spcBef>
              <a:spcAft>
                <a:spcPts val="0"/>
              </a:spcAft>
              <a:buNone/>
            </a:pPr>
            <a:r>
              <a:t/>
            </a:r>
            <a:endParaRPr/>
          </a:p>
        </p:txBody>
      </p:sp>
      <p:sp>
        <p:nvSpPr>
          <p:cNvPr id="301" name="Google Shape;301;p3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7" name="Google Shape;307;p3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457200" rtl="0" algn="l">
              <a:lnSpc>
                <a:spcPct val="100000"/>
              </a:lnSpc>
              <a:spcBef>
                <a:spcPts val="0"/>
              </a:spcBef>
              <a:spcAft>
                <a:spcPts val="0"/>
              </a:spcAft>
              <a:buNone/>
            </a:pPr>
            <a:r>
              <a:t/>
            </a:r>
            <a:endParaRPr/>
          </a:p>
        </p:txBody>
      </p:sp>
      <p:sp>
        <p:nvSpPr>
          <p:cNvPr id="308" name="Google Shape;308;p3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15" name="Google Shape;315;p3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457200" rtl="0" algn="l">
              <a:lnSpc>
                <a:spcPct val="100000"/>
              </a:lnSpc>
              <a:spcBef>
                <a:spcPts val="0"/>
              </a:spcBef>
              <a:spcAft>
                <a:spcPts val="0"/>
              </a:spcAft>
              <a:buNone/>
            </a:pPr>
            <a:r>
              <a:t/>
            </a:r>
            <a:endParaRPr/>
          </a:p>
        </p:txBody>
      </p:sp>
      <p:sp>
        <p:nvSpPr>
          <p:cNvPr id="316" name="Google Shape;316;p3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3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4" name="Google Shape;324;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3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2" name="Google Shape;332;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3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8" name="Google Shape;338;p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p3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5" name="Google Shape;345;p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113f0165f64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1" name="Google Shape;81;g113f0165f64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171450" lvl="0" marL="171450" rtl="0" algn="l">
              <a:lnSpc>
                <a:spcPct val="100000"/>
              </a:lnSpc>
              <a:spcBef>
                <a:spcPts val="0"/>
              </a:spcBef>
              <a:spcAft>
                <a:spcPts val="0"/>
              </a:spcAft>
              <a:buClr>
                <a:schemeClr val="dk1"/>
              </a:buClr>
              <a:buSzPts val="1200"/>
              <a:buFont typeface="Arial"/>
              <a:buChar char="•"/>
            </a:pPr>
            <a:r>
              <a:rPr lang="de-CH"/>
              <a:t>Here we see a little more in detail the learning objectives of each module. </a:t>
            </a:r>
            <a:endParaRPr/>
          </a:p>
          <a:p>
            <a:pPr indent="-171450" lvl="0" marL="171450" rtl="0" algn="l">
              <a:lnSpc>
                <a:spcPct val="100000"/>
              </a:lnSpc>
              <a:spcBef>
                <a:spcPts val="0"/>
              </a:spcBef>
              <a:spcAft>
                <a:spcPts val="0"/>
              </a:spcAft>
              <a:buClr>
                <a:schemeClr val="dk1"/>
              </a:buClr>
              <a:buSzPts val="1200"/>
              <a:buFont typeface="Arial"/>
              <a:buChar char="•"/>
            </a:pPr>
            <a:r>
              <a:rPr lang="de-CH"/>
              <a:t>List all LO</a:t>
            </a:r>
            <a:endParaRPr/>
          </a:p>
        </p:txBody>
      </p:sp>
      <p:sp>
        <p:nvSpPr>
          <p:cNvPr id="82" name="Google Shape;82;g113f0165f64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9" name="Google Shape;89;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457200" rtl="0" algn="l">
              <a:lnSpc>
                <a:spcPct val="100000"/>
              </a:lnSpc>
              <a:spcBef>
                <a:spcPts val="0"/>
              </a:spcBef>
              <a:spcAft>
                <a:spcPts val="0"/>
              </a:spcAft>
              <a:buNone/>
            </a:pPr>
            <a:r>
              <a:t/>
            </a:r>
            <a:endParaRPr/>
          </a:p>
        </p:txBody>
      </p:sp>
      <p:sp>
        <p:nvSpPr>
          <p:cNvPr id="90" name="Google Shape;90;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2" name="Google Shape;102;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171450" lvl="0" marL="171450" rtl="0" algn="l">
              <a:lnSpc>
                <a:spcPct val="100000"/>
              </a:lnSpc>
              <a:spcBef>
                <a:spcPts val="0"/>
              </a:spcBef>
              <a:spcAft>
                <a:spcPts val="0"/>
              </a:spcAft>
              <a:buClr>
                <a:schemeClr val="dk1"/>
              </a:buClr>
              <a:buSzPts val="1200"/>
              <a:buFont typeface="Arial"/>
              <a:buChar char="•"/>
            </a:pPr>
            <a:r>
              <a:rPr lang="de-CH"/>
              <a:t>Let’s get started with the basics.</a:t>
            </a:r>
            <a:endParaRPr/>
          </a:p>
        </p:txBody>
      </p:sp>
      <p:sp>
        <p:nvSpPr>
          <p:cNvPr id="103" name="Google Shape;103;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9" name="Google Shape;109;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171450" lvl="0" marL="171450" rtl="0" algn="l">
              <a:lnSpc>
                <a:spcPct val="100000"/>
              </a:lnSpc>
              <a:spcBef>
                <a:spcPts val="0"/>
              </a:spcBef>
              <a:spcAft>
                <a:spcPts val="0"/>
              </a:spcAft>
              <a:buClr>
                <a:schemeClr val="dk1"/>
              </a:buClr>
              <a:buSzPts val="1200"/>
              <a:buFont typeface="Arial"/>
              <a:buChar char="•"/>
            </a:pPr>
            <a:r>
              <a:t/>
            </a:r>
            <a:endParaRPr/>
          </a:p>
        </p:txBody>
      </p:sp>
      <p:sp>
        <p:nvSpPr>
          <p:cNvPr id="110" name="Google Shape;110;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8" name="Google Shape;118;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171450" lvl="0" marL="171450" rtl="0" algn="l">
              <a:lnSpc>
                <a:spcPct val="100000"/>
              </a:lnSpc>
              <a:spcBef>
                <a:spcPts val="0"/>
              </a:spcBef>
              <a:spcAft>
                <a:spcPts val="0"/>
              </a:spcAft>
              <a:buClr>
                <a:schemeClr val="dk1"/>
              </a:buClr>
              <a:buSzPts val="1200"/>
              <a:buFont typeface="Arial"/>
              <a:buChar char="•"/>
            </a:pPr>
            <a:r>
              <a:rPr lang="de-CH"/>
              <a:t>This is the detailed agenda for this module with two distinct blocks as mentioned before: first an introduction to key health systems and health financing concepts and then we will get into openIMIS and what it does. </a:t>
            </a:r>
            <a:endParaRPr/>
          </a:p>
        </p:txBody>
      </p:sp>
      <p:sp>
        <p:nvSpPr>
          <p:cNvPr id="119" name="Google Shape;119;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13f0165f64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7" name="Google Shape;127;g113f0165f64_0_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171450" lvl="0" marL="171450" rtl="0" algn="l">
              <a:lnSpc>
                <a:spcPct val="100000"/>
              </a:lnSpc>
              <a:spcBef>
                <a:spcPts val="0"/>
              </a:spcBef>
              <a:spcAft>
                <a:spcPts val="0"/>
              </a:spcAft>
              <a:buClr>
                <a:schemeClr val="dk1"/>
              </a:buClr>
              <a:buSzPts val="1200"/>
              <a:buFont typeface="Arial"/>
              <a:buChar char="•"/>
            </a:pPr>
            <a:r>
              <a:rPr lang="de-CH"/>
              <a:t>This is the detailed agenda for this module with two distinct blocks as mentioned before: first an introduction to key health systems and health financing concepts and then we will get into openIMIS and what it does. </a:t>
            </a:r>
            <a:endParaRPr/>
          </a:p>
        </p:txBody>
      </p:sp>
      <p:sp>
        <p:nvSpPr>
          <p:cNvPr id="128" name="Google Shape;128;g113f0165f64_0_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de-CH"/>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folie" type="title">
  <p:cSld name="TITLE">
    <p:spTree>
      <p:nvGrpSpPr>
        <p:cNvPr id="15" name="Shape 15"/>
        <p:cNvGrpSpPr/>
        <p:nvPr/>
      </p:nvGrpSpPr>
      <p:grpSpPr>
        <a:xfrm>
          <a:off x="0" y="0"/>
          <a:ext cx="0" cy="0"/>
          <a:chOff x="0" y="0"/>
          <a:chExt cx="0" cy="0"/>
        </a:xfrm>
      </p:grpSpPr>
      <p:sp>
        <p:nvSpPr>
          <p:cNvPr id="16" name="Google Shape;16;p39"/>
          <p:cNvSpPr/>
          <p:nvPr/>
        </p:nvSpPr>
        <p:spPr>
          <a:xfrm>
            <a:off x="0" y="0"/>
            <a:ext cx="12192000" cy="6858000"/>
          </a:xfrm>
          <a:prstGeom prst="rect">
            <a:avLst/>
          </a:prstGeom>
          <a:solidFill>
            <a:schemeClr val="accent1"/>
          </a:solidFill>
          <a:ln cap="flat" cmpd="sng" w="12700">
            <a:solidFill>
              <a:srgbClr val="00485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7" name="Google Shape;17;p39"/>
          <p:cNvSpPr txBox="1"/>
          <p:nvPr>
            <p:ph type="ctrTitle"/>
          </p:nvPr>
        </p:nvSpPr>
        <p:spPr>
          <a:xfrm>
            <a:off x="1524000" y="2580773"/>
            <a:ext cx="9144000" cy="2387600"/>
          </a:xfrm>
          <a:prstGeom prst="rect">
            <a:avLst/>
          </a:prstGeom>
          <a:solidFill>
            <a:schemeClr val="accent1"/>
          </a:solid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Arial"/>
              <a:buNone/>
              <a:defRPr b="1" i="0" sz="600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8" name="Google Shape;18;p39"/>
          <p:cNvSpPr txBox="1"/>
          <p:nvPr>
            <p:ph idx="1" type="subTitle"/>
          </p:nvPr>
        </p:nvSpPr>
        <p:spPr>
          <a:xfrm>
            <a:off x="1524000" y="5060448"/>
            <a:ext cx="9144000" cy="1655762"/>
          </a:xfrm>
          <a:prstGeom prst="rect">
            <a:avLst/>
          </a:prstGeom>
          <a:solidFill>
            <a:schemeClr val="accent1"/>
          </a:solidFill>
          <a:ln>
            <a:noFill/>
          </a:ln>
        </p:spPr>
        <p:txBody>
          <a:bodyPr anchorCtr="0" anchor="t" bIns="45700" lIns="91425" spcFirstLastPara="1" rIns="91425" wrap="square" tIns="45700">
            <a:normAutofit/>
          </a:bodyPr>
          <a:lstStyle>
            <a:lvl1pPr lvl="0" algn="ctr">
              <a:lnSpc>
                <a:spcPct val="90000"/>
              </a:lnSpc>
              <a:spcBef>
                <a:spcPts val="1000"/>
              </a:spcBef>
              <a:spcAft>
                <a:spcPts val="0"/>
              </a:spcAft>
              <a:buSzPts val="1800"/>
              <a:buNone/>
              <a:defRPr b="0" i="0" sz="1800">
                <a:solidFill>
                  <a:schemeClr val="lt1"/>
                </a:solidFill>
                <a:latin typeface="Arial"/>
                <a:ea typeface="Arial"/>
                <a:cs typeface="Arial"/>
                <a:sym typeface="Arial"/>
              </a:defRPr>
            </a:lvl1pPr>
            <a:lvl2pPr lvl="1" algn="ctr">
              <a:lnSpc>
                <a:spcPct val="90000"/>
              </a:lnSpc>
              <a:spcBef>
                <a:spcPts val="500"/>
              </a:spcBef>
              <a:spcAft>
                <a:spcPts val="0"/>
              </a:spcAft>
              <a:buSzPts val="2000"/>
              <a:buNone/>
              <a:defRPr sz="2000">
                <a:solidFill>
                  <a:schemeClr val="lt1"/>
                </a:solidFill>
                <a:latin typeface="Arial"/>
                <a:ea typeface="Arial"/>
                <a:cs typeface="Arial"/>
                <a:sym typeface="Arial"/>
              </a:defRPr>
            </a:lvl2pPr>
            <a:lvl3pPr lvl="2" algn="ctr">
              <a:lnSpc>
                <a:spcPct val="90000"/>
              </a:lnSpc>
              <a:spcBef>
                <a:spcPts val="500"/>
              </a:spcBef>
              <a:spcAft>
                <a:spcPts val="0"/>
              </a:spcAft>
              <a:buSzPts val="1800"/>
              <a:buNone/>
              <a:defRPr sz="1800">
                <a:solidFill>
                  <a:schemeClr val="lt1"/>
                </a:solidFill>
                <a:latin typeface="Arial"/>
                <a:ea typeface="Arial"/>
                <a:cs typeface="Arial"/>
                <a:sym typeface="Arial"/>
              </a:defRPr>
            </a:lvl3pPr>
            <a:lvl4pPr lvl="3" algn="ctr">
              <a:lnSpc>
                <a:spcPct val="90000"/>
              </a:lnSpc>
              <a:spcBef>
                <a:spcPts val="500"/>
              </a:spcBef>
              <a:spcAft>
                <a:spcPts val="0"/>
              </a:spcAft>
              <a:buSzPts val="1600"/>
              <a:buNone/>
              <a:defRPr sz="1600">
                <a:solidFill>
                  <a:schemeClr val="lt1"/>
                </a:solidFill>
                <a:latin typeface="Arial"/>
                <a:ea typeface="Arial"/>
                <a:cs typeface="Arial"/>
                <a:sym typeface="Arial"/>
              </a:defRPr>
            </a:lvl4pPr>
            <a:lvl5pPr lvl="4" algn="ctr">
              <a:lnSpc>
                <a:spcPct val="90000"/>
              </a:lnSpc>
              <a:spcBef>
                <a:spcPts val="500"/>
              </a:spcBef>
              <a:spcAft>
                <a:spcPts val="0"/>
              </a:spcAft>
              <a:buSzPts val="1600"/>
              <a:buNone/>
              <a:defRPr sz="1600">
                <a:solidFill>
                  <a:schemeClr val="lt1"/>
                </a:solidFill>
                <a:latin typeface="Arial"/>
                <a:ea typeface="Arial"/>
                <a:cs typeface="Arial"/>
                <a:sym typeface="Arial"/>
              </a:defRPr>
            </a:lvl5pPr>
            <a:lvl6pPr lvl="5" algn="ctr">
              <a:lnSpc>
                <a:spcPct val="90000"/>
              </a:lnSpc>
              <a:spcBef>
                <a:spcPts val="500"/>
              </a:spcBef>
              <a:spcAft>
                <a:spcPts val="0"/>
              </a:spcAft>
              <a:buClr>
                <a:schemeClr val="dk1"/>
              </a:buClr>
              <a:buSzPts val="1600"/>
              <a:buNone/>
              <a:defRPr sz="1600">
                <a:solidFill>
                  <a:schemeClr val="lt1"/>
                </a:solidFill>
                <a:latin typeface="Arial"/>
                <a:ea typeface="Arial"/>
                <a:cs typeface="Arial"/>
                <a:sym typeface="Arial"/>
              </a:defRPr>
            </a:lvl6pPr>
            <a:lvl7pPr lvl="6" algn="ctr">
              <a:lnSpc>
                <a:spcPct val="90000"/>
              </a:lnSpc>
              <a:spcBef>
                <a:spcPts val="500"/>
              </a:spcBef>
              <a:spcAft>
                <a:spcPts val="0"/>
              </a:spcAft>
              <a:buClr>
                <a:schemeClr val="dk1"/>
              </a:buClr>
              <a:buSzPts val="1600"/>
              <a:buNone/>
              <a:defRPr sz="1600">
                <a:solidFill>
                  <a:schemeClr val="lt1"/>
                </a:solidFill>
                <a:latin typeface="Arial"/>
                <a:ea typeface="Arial"/>
                <a:cs typeface="Arial"/>
                <a:sym typeface="Arial"/>
              </a:defRPr>
            </a:lvl7pPr>
            <a:lvl8pPr lvl="7" algn="ctr">
              <a:lnSpc>
                <a:spcPct val="90000"/>
              </a:lnSpc>
              <a:spcBef>
                <a:spcPts val="500"/>
              </a:spcBef>
              <a:spcAft>
                <a:spcPts val="0"/>
              </a:spcAft>
              <a:buClr>
                <a:schemeClr val="dk1"/>
              </a:buClr>
              <a:buSzPts val="1600"/>
              <a:buNone/>
              <a:defRPr sz="1600">
                <a:solidFill>
                  <a:schemeClr val="lt1"/>
                </a:solidFill>
                <a:latin typeface="Arial"/>
                <a:ea typeface="Arial"/>
                <a:cs typeface="Arial"/>
                <a:sym typeface="Arial"/>
              </a:defRPr>
            </a:lvl8pPr>
            <a:lvl9pPr lvl="8" algn="ctr">
              <a:lnSpc>
                <a:spcPct val="90000"/>
              </a:lnSpc>
              <a:spcBef>
                <a:spcPts val="500"/>
              </a:spcBef>
              <a:spcAft>
                <a:spcPts val="0"/>
              </a:spcAft>
              <a:buClr>
                <a:schemeClr val="dk1"/>
              </a:buClr>
              <a:buSzPts val="1600"/>
              <a:buNone/>
              <a:defRPr sz="1600">
                <a:solidFill>
                  <a:schemeClr val="lt1"/>
                </a:solidFill>
                <a:latin typeface="Arial"/>
                <a:ea typeface="Arial"/>
                <a:cs typeface="Arial"/>
                <a:sym typeface="Arial"/>
              </a:defRPr>
            </a:lvl9pPr>
          </a:lstStyle>
          <a:p/>
        </p:txBody>
      </p:sp>
      <p:pic>
        <p:nvPicPr>
          <p:cNvPr descr="Ein Bild, das Text, Uhr enthält.&#10;&#10;Automatisch generierte Beschreibung" id="19" name="Google Shape;19;p39"/>
          <p:cNvPicPr preferRelativeResize="0"/>
          <p:nvPr/>
        </p:nvPicPr>
        <p:blipFill rotWithShape="1">
          <a:blip r:embed="rId2">
            <a:alphaModFix/>
          </a:blip>
          <a:srcRect b="0" l="0" r="17325" t="0"/>
          <a:stretch/>
        </p:blipFill>
        <p:spPr>
          <a:xfrm>
            <a:off x="5192391" y="687148"/>
            <a:ext cx="1807218" cy="180155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el und Inhalt" type="obj">
  <p:cSld name="OBJECT">
    <p:spTree>
      <p:nvGrpSpPr>
        <p:cNvPr id="20" name="Shape 20"/>
        <p:cNvGrpSpPr/>
        <p:nvPr/>
      </p:nvGrpSpPr>
      <p:grpSpPr>
        <a:xfrm>
          <a:off x="0" y="0"/>
          <a:ext cx="0" cy="0"/>
          <a:chOff x="0" y="0"/>
          <a:chExt cx="0" cy="0"/>
        </a:xfrm>
      </p:grpSpPr>
      <p:pic>
        <p:nvPicPr>
          <p:cNvPr id="21" name="Google Shape;21;p40"/>
          <p:cNvPicPr preferRelativeResize="0"/>
          <p:nvPr/>
        </p:nvPicPr>
        <p:blipFill rotWithShape="1">
          <a:blip r:embed="rId2">
            <a:alphaModFix/>
          </a:blip>
          <a:srcRect b="0" l="0" r="0" t="0"/>
          <a:stretch/>
        </p:blipFill>
        <p:spPr>
          <a:xfrm>
            <a:off x="495363" y="303127"/>
            <a:ext cx="1647959" cy="439400"/>
          </a:xfrm>
          <a:prstGeom prst="rect">
            <a:avLst/>
          </a:prstGeom>
          <a:noFill/>
          <a:ln>
            <a:noFill/>
          </a:ln>
        </p:spPr>
      </p:pic>
      <p:sp>
        <p:nvSpPr>
          <p:cNvPr id="22" name="Google Shape;22;p40"/>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40"/>
          <p:cNvSpPr txBox="1"/>
          <p:nvPr>
            <p:ph idx="1" type="body"/>
          </p:nvPr>
        </p:nvSpPr>
        <p:spPr>
          <a:xfrm>
            <a:off x="838200" y="2164469"/>
            <a:ext cx="10515600" cy="401249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SzPts val="1800"/>
              <a:buNone/>
              <a:defRPr/>
            </a:lvl1pPr>
            <a:lvl2pPr indent="-228600" lvl="1" marL="914400" algn="l">
              <a:lnSpc>
                <a:spcPct val="90000"/>
              </a:lnSpc>
              <a:spcBef>
                <a:spcPts val="500"/>
              </a:spcBef>
              <a:spcAft>
                <a:spcPts val="0"/>
              </a:spcAft>
              <a:buSzPts val="1800"/>
              <a:buNone/>
              <a:defRPr/>
            </a:lvl2pPr>
            <a:lvl3pPr indent="-228600" lvl="2" marL="1371600" algn="l">
              <a:lnSpc>
                <a:spcPct val="90000"/>
              </a:lnSpc>
              <a:spcBef>
                <a:spcPts val="500"/>
              </a:spcBef>
              <a:spcAft>
                <a:spcPts val="0"/>
              </a:spcAft>
              <a:buSzPts val="1800"/>
              <a:buNone/>
              <a:defRPr/>
            </a:lvl3pPr>
            <a:lvl4pPr indent="-228600" lvl="3" marL="1828800" algn="l">
              <a:lnSpc>
                <a:spcPct val="90000"/>
              </a:lnSpc>
              <a:spcBef>
                <a:spcPts val="500"/>
              </a:spcBef>
              <a:spcAft>
                <a:spcPts val="0"/>
              </a:spcAft>
              <a:buSzPts val="1800"/>
              <a:buNone/>
              <a:defRPr/>
            </a:lvl4pPr>
            <a:lvl5pPr indent="-228600" lvl="4" marL="2286000" algn="l">
              <a:lnSpc>
                <a:spcPct val="90000"/>
              </a:lnSpc>
              <a:spcBef>
                <a:spcPts val="500"/>
              </a:spcBef>
              <a:spcAft>
                <a:spcPts val="0"/>
              </a:spcAft>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40"/>
          <p:cNvSpPr txBox="1"/>
          <p:nvPr>
            <p:ph idx="10" type="dt"/>
          </p:nvPr>
        </p:nvSpPr>
        <p:spPr>
          <a:xfrm>
            <a:off x="8610600" y="6356354"/>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40"/>
          <p:cNvSpPr txBox="1"/>
          <p:nvPr>
            <p:ph idx="11" type="ftr"/>
          </p:nvPr>
        </p:nvSpPr>
        <p:spPr>
          <a:xfrm>
            <a:off x="838200" y="6356354"/>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40"/>
          <p:cNvSpPr txBox="1"/>
          <p:nvPr>
            <p:ph idx="12" type="sldNum"/>
          </p:nvPr>
        </p:nvSpPr>
        <p:spPr>
          <a:xfrm>
            <a:off x="8610600" y="377402"/>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Zwischentitel" type="secHead">
  <p:cSld name="SECTION_HEADER">
    <p:spTree>
      <p:nvGrpSpPr>
        <p:cNvPr id="27" name="Shape 27"/>
        <p:cNvGrpSpPr/>
        <p:nvPr/>
      </p:nvGrpSpPr>
      <p:grpSpPr>
        <a:xfrm>
          <a:off x="0" y="0"/>
          <a:ext cx="0" cy="0"/>
          <a:chOff x="0" y="0"/>
          <a:chExt cx="0" cy="0"/>
        </a:xfrm>
      </p:grpSpPr>
      <p:sp>
        <p:nvSpPr>
          <p:cNvPr id="28" name="Google Shape;28;p41"/>
          <p:cNvSpPr/>
          <p:nvPr/>
        </p:nvSpPr>
        <p:spPr>
          <a:xfrm>
            <a:off x="0" y="0"/>
            <a:ext cx="12192000" cy="6858000"/>
          </a:xfrm>
          <a:prstGeom prst="rect">
            <a:avLst/>
          </a:prstGeom>
          <a:solidFill>
            <a:schemeClr val="accent1"/>
          </a:solidFill>
          <a:ln cap="flat" cmpd="sng" w="12700">
            <a:solidFill>
              <a:srgbClr val="00485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9" name="Google Shape;29;p41"/>
          <p:cNvSpPr txBox="1"/>
          <p:nvPr>
            <p:ph type="title"/>
          </p:nvPr>
        </p:nvSpPr>
        <p:spPr>
          <a:xfrm>
            <a:off x="831851" y="1709741"/>
            <a:ext cx="10515600" cy="2852737"/>
          </a:xfrm>
          <a:prstGeom prst="rect">
            <a:avLst/>
          </a:prstGeom>
          <a:solidFill>
            <a:schemeClr val="accent1"/>
          </a:solid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Arial"/>
              <a:buNone/>
              <a:defRPr b="1" i="0" sz="6000">
                <a:solidFill>
                  <a:schemeClr val="lt1"/>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41"/>
          <p:cNvSpPr txBox="1"/>
          <p:nvPr>
            <p:ph idx="1" type="body"/>
          </p:nvPr>
        </p:nvSpPr>
        <p:spPr>
          <a:xfrm>
            <a:off x="831851" y="4589467"/>
            <a:ext cx="10515600" cy="1500187"/>
          </a:xfrm>
          <a:prstGeom prst="rect">
            <a:avLst/>
          </a:prstGeom>
          <a:solidFill>
            <a:schemeClr val="accent1"/>
          </a:solid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SzPts val="1800"/>
              <a:buNone/>
              <a:defRPr b="0" i="0" sz="1800">
                <a:solidFill>
                  <a:schemeClr val="lt1"/>
                </a:solidFill>
                <a:latin typeface="Arial"/>
                <a:ea typeface="Arial"/>
                <a:cs typeface="Arial"/>
                <a:sym typeface="Arial"/>
              </a:defRPr>
            </a:lvl1pPr>
            <a:lvl2pPr indent="-228600" lvl="1" marL="914400" algn="l">
              <a:lnSpc>
                <a:spcPct val="90000"/>
              </a:lnSpc>
              <a:spcBef>
                <a:spcPts val="500"/>
              </a:spcBef>
              <a:spcAft>
                <a:spcPts val="0"/>
              </a:spcAft>
              <a:buSzPts val="2000"/>
              <a:buNone/>
              <a:defRPr sz="2000">
                <a:solidFill>
                  <a:srgbClr val="888888"/>
                </a:solidFill>
                <a:latin typeface="Arial"/>
                <a:ea typeface="Arial"/>
                <a:cs typeface="Arial"/>
                <a:sym typeface="Arial"/>
              </a:defRPr>
            </a:lvl2pPr>
            <a:lvl3pPr indent="-228600" lvl="2" marL="1371600" algn="l">
              <a:lnSpc>
                <a:spcPct val="90000"/>
              </a:lnSpc>
              <a:spcBef>
                <a:spcPts val="500"/>
              </a:spcBef>
              <a:spcAft>
                <a:spcPts val="0"/>
              </a:spcAft>
              <a:buSzPts val="1800"/>
              <a:buNone/>
              <a:defRPr sz="1800">
                <a:solidFill>
                  <a:srgbClr val="888888"/>
                </a:solidFill>
                <a:latin typeface="Arial"/>
                <a:ea typeface="Arial"/>
                <a:cs typeface="Arial"/>
                <a:sym typeface="Arial"/>
              </a:defRPr>
            </a:lvl3pPr>
            <a:lvl4pPr indent="-228600" lvl="3" marL="1828800" algn="l">
              <a:lnSpc>
                <a:spcPct val="90000"/>
              </a:lnSpc>
              <a:spcBef>
                <a:spcPts val="500"/>
              </a:spcBef>
              <a:spcAft>
                <a:spcPts val="0"/>
              </a:spcAft>
              <a:buSzPts val="1600"/>
              <a:buNone/>
              <a:defRPr sz="1600">
                <a:solidFill>
                  <a:srgbClr val="888888"/>
                </a:solidFill>
                <a:latin typeface="Arial"/>
                <a:ea typeface="Arial"/>
                <a:cs typeface="Arial"/>
                <a:sym typeface="Arial"/>
              </a:defRPr>
            </a:lvl4pPr>
            <a:lvl5pPr indent="-228600" lvl="4" marL="2286000" algn="l">
              <a:lnSpc>
                <a:spcPct val="90000"/>
              </a:lnSpc>
              <a:spcBef>
                <a:spcPts val="500"/>
              </a:spcBef>
              <a:spcAft>
                <a:spcPts val="0"/>
              </a:spcAft>
              <a:buSzPts val="1600"/>
              <a:buNone/>
              <a:defRPr sz="1600">
                <a:solidFill>
                  <a:srgbClr val="888888"/>
                </a:solidFill>
                <a:latin typeface="Arial"/>
                <a:ea typeface="Arial"/>
                <a:cs typeface="Arial"/>
                <a:sym typeface="Arial"/>
              </a:defRPr>
            </a:lvl5pPr>
            <a:lvl6pPr indent="-228600" lvl="5" marL="2743200" algn="l">
              <a:lnSpc>
                <a:spcPct val="90000"/>
              </a:lnSpc>
              <a:spcBef>
                <a:spcPts val="500"/>
              </a:spcBef>
              <a:spcAft>
                <a:spcPts val="0"/>
              </a:spcAft>
              <a:buClr>
                <a:srgbClr val="888888"/>
              </a:buClr>
              <a:buSzPts val="1600"/>
              <a:buNone/>
              <a:defRPr sz="1600">
                <a:solidFill>
                  <a:srgbClr val="888888"/>
                </a:solidFill>
                <a:latin typeface="Arial"/>
                <a:ea typeface="Arial"/>
                <a:cs typeface="Arial"/>
                <a:sym typeface="Arial"/>
              </a:defRPr>
            </a:lvl6pPr>
            <a:lvl7pPr indent="-228600" lvl="6" marL="3200400" algn="l">
              <a:lnSpc>
                <a:spcPct val="90000"/>
              </a:lnSpc>
              <a:spcBef>
                <a:spcPts val="500"/>
              </a:spcBef>
              <a:spcAft>
                <a:spcPts val="0"/>
              </a:spcAft>
              <a:buClr>
                <a:srgbClr val="888888"/>
              </a:buClr>
              <a:buSzPts val="1600"/>
              <a:buNone/>
              <a:defRPr sz="1600">
                <a:solidFill>
                  <a:srgbClr val="888888"/>
                </a:solidFill>
                <a:latin typeface="Arial"/>
                <a:ea typeface="Arial"/>
                <a:cs typeface="Arial"/>
                <a:sym typeface="Arial"/>
              </a:defRPr>
            </a:lvl7pPr>
            <a:lvl8pPr indent="-228600" lvl="7" marL="3657600" algn="l">
              <a:lnSpc>
                <a:spcPct val="90000"/>
              </a:lnSpc>
              <a:spcBef>
                <a:spcPts val="500"/>
              </a:spcBef>
              <a:spcAft>
                <a:spcPts val="0"/>
              </a:spcAft>
              <a:buClr>
                <a:srgbClr val="888888"/>
              </a:buClr>
              <a:buSzPts val="1600"/>
              <a:buNone/>
              <a:defRPr sz="1600">
                <a:solidFill>
                  <a:srgbClr val="888888"/>
                </a:solidFill>
                <a:latin typeface="Arial"/>
                <a:ea typeface="Arial"/>
                <a:cs typeface="Arial"/>
                <a:sym typeface="Arial"/>
              </a:defRPr>
            </a:lvl8pPr>
            <a:lvl9pPr indent="-228600" lvl="8" marL="4114800" algn="l">
              <a:lnSpc>
                <a:spcPct val="90000"/>
              </a:lnSpc>
              <a:spcBef>
                <a:spcPts val="500"/>
              </a:spcBef>
              <a:spcAft>
                <a:spcPts val="0"/>
              </a:spcAft>
              <a:buClr>
                <a:srgbClr val="888888"/>
              </a:buClr>
              <a:buSzPts val="1600"/>
              <a:buNone/>
              <a:defRPr sz="1600">
                <a:solidFill>
                  <a:srgbClr val="888888"/>
                </a:solidFill>
                <a:latin typeface="Arial"/>
                <a:ea typeface="Arial"/>
                <a:cs typeface="Arial"/>
                <a:sym typeface="Arial"/>
              </a:defRPr>
            </a:lvl9pPr>
          </a:lstStyle>
          <a:p/>
        </p:txBody>
      </p:sp>
      <p:pic>
        <p:nvPicPr>
          <p:cNvPr id="31" name="Google Shape;31;p41"/>
          <p:cNvPicPr preferRelativeResize="0"/>
          <p:nvPr/>
        </p:nvPicPr>
        <p:blipFill rotWithShape="1">
          <a:blip r:embed="rId2">
            <a:alphaModFix/>
          </a:blip>
          <a:srcRect b="0" l="0" r="0" t="0"/>
          <a:stretch/>
        </p:blipFill>
        <p:spPr>
          <a:xfrm>
            <a:off x="495363" y="303127"/>
            <a:ext cx="1647959" cy="439400"/>
          </a:xfrm>
          <a:prstGeom prst="rect">
            <a:avLst/>
          </a:prstGeom>
          <a:noFill/>
          <a:ln>
            <a:noFill/>
          </a:ln>
        </p:spPr>
      </p:pic>
      <p:pic>
        <p:nvPicPr>
          <p:cNvPr id="32" name="Google Shape;32;p41"/>
          <p:cNvPicPr preferRelativeResize="0"/>
          <p:nvPr/>
        </p:nvPicPr>
        <p:blipFill rotWithShape="1">
          <a:blip r:embed="rId3">
            <a:alphaModFix/>
          </a:blip>
          <a:srcRect b="0" l="0" r="0" t="0"/>
          <a:stretch/>
        </p:blipFill>
        <p:spPr>
          <a:xfrm>
            <a:off x="495363" y="290942"/>
            <a:ext cx="1647959" cy="4394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Zwei Inhalte" type="twoObj">
  <p:cSld name="TWO_OBJECTS">
    <p:spTree>
      <p:nvGrpSpPr>
        <p:cNvPr id="33" name="Shape 33"/>
        <p:cNvGrpSpPr/>
        <p:nvPr/>
      </p:nvGrpSpPr>
      <p:grpSpPr>
        <a:xfrm>
          <a:off x="0" y="0"/>
          <a:ext cx="0" cy="0"/>
          <a:chOff x="0" y="0"/>
          <a:chExt cx="0" cy="0"/>
        </a:xfrm>
      </p:grpSpPr>
      <p:pic>
        <p:nvPicPr>
          <p:cNvPr id="34" name="Google Shape;34;p42"/>
          <p:cNvPicPr preferRelativeResize="0"/>
          <p:nvPr/>
        </p:nvPicPr>
        <p:blipFill rotWithShape="1">
          <a:blip r:embed="rId2">
            <a:alphaModFix/>
          </a:blip>
          <a:srcRect b="0" l="0" r="0" t="0"/>
          <a:stretch/>
        </p:blipFill>
        <p:spPr>
          <a:xfrm>
            <a:off x="495363" y="303127"/>
            <a:ext cx="1647959" cy="439400"/>
          </a:xfrm>
          <a:prstGeom prst="rect">
            <a:avLst/>
          </a:prstGeom>
          <a:noFill/>
          <a:ln>
            <a:noFill/>
          </a:ln>
        </p:spPr>
      </p:pic>
      <p:sp>
        <p:nvSpPr>
          <p:cNvPr id="35" name="Google Shape;35;p42"/>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42"/>
          <p:cNvSpPr txBox="1"/>
          <p:nvPr>
            <p:ph idx="1" type="body"/>
          </p:nvPr>
        </p:nvSpPr>
        <p:spPr>
          <a:xfrm>
            <a:off x="838200" y="2176044"/>
            <a:ext cx="5181600" cy="400092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SzPts val="1800"/>
              <a:buNone/>
              <a:defRPr/>
            </a:lvl1pPr>
            <a:lvl2pPr indent="-228600" lvl="1" marL="914400" algn="l">
              <a:lnSpc>
                <a:spcPct val="90000"/>
              </a:lnSpc>
              <a:spcBef>
                <a:spcPts val="500"/>
              </a:spcBef>
              <a:spcAft>
                <a:spcPts val="0"/>
              </a:spcAft>
              <a:buSzPts val="1800"/>
              <a:buNone/>
              <a:defRPr/>
            </a:lvl2pPr>
            <a:lvl3pPr indent="-228600" lvl="2" marL="1371600" algn="l">
              <a:lnSpc>
                <a:spcPct val="90000"/>
              </a:lnSpc>
              <a:spcBef>
                <a:spcPts val="500"/>
              </a:spcBef>
              <a:spcAft>
                <a:spcPts val="0"/>
              </a:spcAft>
              <a:buSzPts val="1800"/>
              <a:buNone/>
              <a:defRPr/>
            </a:lvl3pPr>
            <a:lvl4pPr indent="-228600" lvl="3" marL="1828800" algn="l">
              <a:lnSpc>
                <a:spcPct val="90000"/>
              </a:lnSpc>
              <a:spcBef>
                <a:spcPts val="500"/>
              </a:spcBef>
              <a:spcAft>
                <a:spcPts val="0"/>
              </a:spcAft>
              <a:buSzPts val="1800"/>
              <a:buNone/>
              <a:defRPr/>
            </a:lvl4pPr>
            <a:lvl5pPr indent="-228600" lvl="4" marL="2286000" algn="l">
              <a:lnSpc>
                <a:spcPct val="90000"/>
              </a:lnSpc>
              <a:spcBef>
                <a:spcPts val="500"/>
              </a:spcBef>
              <a:spcAft>
                <a:spcPts val="0"/>
              </a:spcAft>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42"/>
          <p:cNvSpPr txBox="1"/>
          <p:nvPr>
            <p:ph idx="2" type="body"/>
          </p:nvPr>
        </p:nvSpPr>
        <p:spPr>
          <a:xfrm>
            <a:off x="6172200" y="2176044"/>
            <a:ext cx="5181600" cy="400092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SzPts val="1800"/>
              <a:buNone/>
              <a:defRPr/>
            </a:lvl1pPr>
            <a:lvl2pPr indent="-228600" lvl="1" marL="914400" algn="l">
              <a:lnSpc>
                <a:spcPct val="90000"/>
              </a:lnSpc>
              <a:spcBef>
                <a:spcPts val="500"/>
              </a:spcBef>
              <a:spcAft>
                <a:spcPts val="0"/>
              </a:spcAft>
              <a:buSzPts val="1800"/>
              <a:buNone/>
              <a:defRPr/>
            </a:lvl2pPr>
            <a:lvl3pPr indent="-228600" lvl="2" marL="1371600" algn="l">
              <a:lnSpc>
                <a:spcPct val="90000"/>
              </a:lnSpc>
              <a:spcBef>
                <a:spcPts val="500"/>
              </a:spcBef>
              <a:spcAft>
                <a:spcPts val="0"/>
              </a:spcAft>
              <a:buSzPts val="1800"/>
              <a:buNone/>
              <a:defRPr/>
            </a:lvl3pPr>
            <a:lvl4pPr indent="-228600" lvl="3" marL="1828800" algn="l">
              <a:lnSpc>
                <a:spcPct val="90000"/>
              </a:lnSpc>
              <a:spcBef>
                <a:spcPts val="500"/>
              </a:spcBef>
              <a:spcAft>
                <a:spcPts val="0"/>
              </a:spcAft>
              <a:buSzPts val="1800"/>
              <a:buNone/>
              <a:defRPr/>
            </a:lvl4pPr>
            <a:lvl5pPr indent="-228600" lvl="4" marL="2286000" algn="l">
              <a:lnSpc>
                <a:spcPct val="90000"/>
              </a:lnSpc>
              <a:spcBef>
                <a:spcPts val="500"/>
              </a:spcBef>
              <a:spcAft>
                <a:spcPts val="0"/>
              </a:spcAft>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 name="Google Shape;38;p42"/>
          <p:cNvSpPr txBox="1"/>
          <p:nvPr>
            <p:ph idx="10" type="dt"/>
          </p:nvPr>
        </p:nvSpPr>
        <p:spPr>
          <a:xfrm>
            <a:off x="8610600" y="6356354"/>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42"/>
          <p:cNvSpPr txBox="1"/>
          <p:nvPr>
            <p:ph idx="11" type="ftr"/>
          </p:nvPr>
        </p:nvSpPr>
        <p:spPr>
          <a:xfrm>
            <a:off x="838200" y="6356354"/>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42"/>
          <p:cNvSpPr txBox="1"/>
          <p:nvPr>
            <p:ph idx="12" type="sldNum"/>
          </p:nvPr>
        </p:nvSpPr>
        <p:spPr>
          <a:xfrm>
            <a:off x="8610600" y="377402"/>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r Titel" type="titleOnly">
  <p:cSld name="TITLE_ONLY">
    <p:spTree>
      <p:nvGrpSpPr>
        <p:cNvPr id="41" name="Shape 41"/>
        <p:cNvGrpSpPr/>
        <p:nvPr/>
      </p:nvGrpSpPr>
      <p:grpSpPr>
        <a:xfrm>
          <a:off x="0" y="0"/>
          <a:ext cx="0" cy="0"/>
          <a:chOff x="0" y="0"/>
          <a:chExt cx="0" cy="0"/>
        </a:xfrm>
      </p:grpSpPr>
      <p:pic>
        <p:nvPicPr>
          <p:cNvPr id="42" name="Google Shape;42;p43"/>
          <p:cNvPicPr preferRelativeResize="0"/>
          <p:nvPr/>
        </p:nvPicPr>
        <p:blipFill rotWithShape="1">
          <a:blip r:embed="rId2">
            <a:alphaModFix/>
          </a:blip>
          <a:srcRect b="0" l="0" r="0" t="0"/>
          <a:stretch/>
        </p:blipFill>
        <p:spPr>
          <a:xfrm>
            <a:off x="495363" y="303127"/>
            <a:ext cx="1647959" cy="439400"/>
          </a:xfrm>
          <a:prstGeom prst="rect">
            <a:avLst/>
          </a:prstGeom>
          <a:noFill/>
          <a:ln>
            <a:noFill/>
          </a:ln>
        </p:spPr>
      </p:pic>
      <p:sp>
        <p:nvSpPr>
          <p:cNvPr id="43" name="Google Shape;43;p43"/>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43"/>
          <p:cNvSpPr txBox="1"/>
          <p:nvPr>
            <p:ph idx="10" type="dt"/>
          </p:nvPr>
        </p:nvSpPr>
        <p:spPr>
          <a:xfrm>
            <a:off x="8610600" y="6356354"/>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43"/>
          <p:cNvSpPr txBox="1"/>
          <p:nvPr>
            <p:ph idx="11" type="ftr"/>
          </p:nvPr>
        </p:nvSpPr>
        <p:spPr>
          <a:xfrm>
            <a:off x="838200" y="6356354"/>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43"/>
          <p:cNvSpPr txBox="1"/>
          <p:nvPr>
            <p:ph idx="12" type="sldNum"/>
          </p:nvPr>
        </p:nvSpPr>
        <p:spPr>
          <a:xfrm>
            <a:off x="8610600" y="377402"/>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er" type="blank">
  <p:cSld name="BLANK">
    <p:spTree>
      <p:nvGrpSpPr>
        <p:cNvPr id="47" name="Shape 47"/>
        <p:cNvGrpSpPr/>
        <p:nvPr/>
      </p:nvGrpSpPr>
      <p:grpSpPr>
        <a:xfrm>
          <a:off x="0" y="0"/>
          <a:ext cx="0" cy="0"/>
          <a:chOff x="0" y="0"/>
          <a:chExt cx="0" cy="0"/>
        </a:xfrm>
      </p:grpSpPr>
      <p:pic>
        <p:nvPicPr>
          <p:cNvPr id="48" name="Google Shape;48;p44"/>
          <p:cNvPicPr preferRelativeResize="0"/>
          <p:nvPr/>
        </p:nvPicPr>
        <p:blipFill rotWithShape="1">
          <a:blip r:embed="rId2">
            <a:alphaModFix/>
          </a:blip>
          <a:srcRect b="0" l="0" r="0" t="0"/>
          <a:stretch/>
        </p:blipFill>
        <p:spPr>
          <a:xfrm>
            <a:off x="495363" y="303127"/>
            <a:ext cx="1647959" cy="439400"/>
          </a:xfrm>
          <a:prstGeom prst="rect">
            <a:avLst/>
          </a:prstGeom>
          <a:noFill/>
          <a:ln>
            <a:noFill/>
          </a:ln>
        </p:spPr>
      </p:pic>
      <p:sp>
        <p:nvSpPr>
          <p:cNvPr id="49" name="Google Shape;49;p44"/>
          <p:cNvSpPr txBox="1"/>
          <p:nvPr>
            <p:ph idx="10" type="dt"/>
          </p:nvPr>
        </p:nvSpPr>
        <p:spPr>
          <a:xfrm>
            <a:off x="8610600" y="6356354"/>
            <a:ext cx="2743200"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44"/>
          <p:cNvSpPr txBox="1"/>
          <p:nvPr>
            <p:ph idx="11" type="ftr"/>
          </p:nvPr>
        </p:nvSpPr>
        <p:spPr>
          <a:xfrm>
            <a:off x="838200" y="6356354"/>
            <a:ext cx="41148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44"/>
          <p:cNvSpPr txBox="1"/>
          <p:nvPr>
            <p:ph idx="12" type="sldNum"/>
          </p:nvPr>
        </p:nvSpPr>
        <p:spPr>
          <a:xfrm>
            <a:off x="8610600" y="377402"/>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CH"/>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chluss-Folie">
  <p:cSld name="Schluss-Folie">
    <p:spTree>
      <p:nvGrpSpPr>
        <p:cNvPr id="52" name="Shape 52"/>
        <p:cNvGrpSpPr/>
        <p:nvPr/>
      </p:nvGrpSpPr>
      <p:grpSpPr>
        <a:xfrm>
          <a:off x="0" y="0"/>
          <a:ext cx="0" cy="0"/>
          <a:chOff x="0" y="0"/>
          <a:chExt cx="0" cy="0"/>
        </a:xfrm>
      </p:grpSpPr>
      <p:sp>
        <p:nvSpPr>
          <p:cNvPr id="53" name="Google Shape;53;p45"/>
          <p:cNvSpPr/>
          <p:nvPr/>
        </p:nvSpPr>
        <p:spPr>
          <a:xfrm>
            <a:off x="0" y="0"/>
            <a:ext cx="12192000" cy="6858000"/>
          </a:xfrm>
          <a:prstGeom prst="rect">
            <a:avLst/>
          </a:prstGeom>
          <a:solidFill>
            <a:schemeClr val="accent1"/>
          </a:solidFill>
          <a:ln cap="flat" cmpd="sng" w="12700">
            <a:solidFill>
              <a:srgbClr val="00485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54" name="Google Shape;54;p45"/>
          <p:cNvSpPr txBox="1"/>
          <p:nvPr>
            <p:ph idx="1" type="body"/>
          </p:nvPr>
        </p:nvSpPr>
        <p:spPr>
          <a:xfrm>
            <a:off x="838200" y="2176044"/>
            <a:ext cx="5181600" cy="4000921"/>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SzPts val="1200"/>
              <a:buNone/>
              <a:defRPr b="0" i="0" sz="1200">
                <a:solidFill>
                  <a:schemeClr val="lt1"/>
                </a:solidFill>
                <a:latin typeface="Arial"/>
                <a:ea typeface="Arial"/>
                <a:cs typeface="Arial"/>
                <a:sym typeface="Arial"/>
              </a:defRPr>
            </a:lvl1pPr>
            <a:lvl2pPr indent="-228600" lvl="1" marL="914400" algn="l">
              <a:lnSpc>
                <a:spcPct val="90000"/>
              </a:lnSpc>
              <a:spcBef>
                <a:spcPts val="500"/>
              </a:spcBef>
              <a:spcAft>
                <a:spcPts val="0"/>
              </a:spcAft>
              <a:buSzPts val="1800"/>
              <a:buNone/>
              <a:defRPr/>
            </a:lvl2pPr>
            <a:lvl3pPr indent="-228600" lvl="2" marL="1371600" algn="l">
              <a:lnSpc>
                <a:spcPct val="90000"/>
              </a:lnSpc>
              <a:spcBef>
                <a:spcPts val="500"/>
              </a:spcBef>
              <a:spcAft>
                <a:spcPts val="0"/>
              </a:spcAft>
              <a:buSzPts val="1800"/>
              <a:buNone/>
              <a:defRPr/>
            </a:lvl3pPr>
            <a:lvl4pPr indent="-228600" lvl="3" marL="1828800" algn="l">
              <a:lnSpc>
                <a:spcPct val="90000"/>
              </a:lnSpc>
              <a:spcBef>
                <a:spcPts val="500"/>
              </a:spcBef>
              <a:spcAft>
                <a:spcPts val="0"/>
              </a:spcAft>
              <a:buSzPts val="1800"/>
              <a:buNone/>
              <a:defRPr/>
            </a:lvl4pPr>
            <a:lvl5pPr indent="-228600" lvl="4" marL="2286000" algn="l">
              <a:lnSpc>
                <a:spcPct val="90000"/>
              </a:lnSpc>
              <a:spcBef>
                <a:spcPts val="500"/>
              </a:spcBef>
              <a:spcAft>
                <a:spcPts val="0"/>
              </a:spcAft>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55" name="Google Shape;55;p45"/>
          <p:cNvPicPr preferRelativeResize="0"/>
          <p:nvPr/>
        </p:nvPicPr>
        <p:blipFill rotWithShape="1">
          <a:blip r:embed="rId2">
            <a:alphaModFix/>
          </a:blip>
          <a:srcRect b="0" l="0" r="0" t="0"/>
          <a:stretch/>
        </p:blipFill>
        <p:spPr>
          <a:xfrm>
            <a:off x="495363" y="290942"/>
            <a:ext cx="1647959" cy="4394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38"/>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000"/>
              <a:buFont typeface="Arial"/>
              <a:buNone/>
              <a:defRPr b="1" i="0" sz="40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38"/>
          <p:cNvSpPr txBox="1"/>
          <p:nvPr>
            <p:ph idx="1" type="body"/>
          </p:nvPr>
        </p:nvSpPr>
        <p:spPr>
          <a:xfrm>
            <a:off x="838200" y="2164469"/>
            <a:ext cx="10515600" cy="4012497"/>
          </a:xfrm>
          <a:prstGeom prst="rect">
            <a:avLst/>
          </a:prstGeom>
          <a:noFill/>
          <a:ln>
            <a:noFill/>
          </a:ln>
        </p:spPr>
        <p:txBody>
          <a:bodyPr anchorCtr="0" anchor="t" bIns="45700" lIns="91425" spcFirstLastPara="1" rIns="91425" wrap="square" tIns="45700">
            <a:normAutofit/>
          </a:bodyPr>
          <a:lstStyle>
            <a:lvl1pPr indent="-228600" lvl="0" marL="457200" marR="0" rtl="0" algn="l">
              <a:lnSpc>
                <a:spcPct val="90000"/>
              </a:lnSpc>
              <a:spcBef>
                <a:spcPts val="1000"/>
              </a:spcBef>
              <a:spcAft>
                <a:spcPts val="0"/>
              </a:spcAft>
              <a:buClr>
                <a:schemeClr val="accent1"/>
              </a:buClr>
              <a:buSzPts val="2400"/>
              <a:buFont typeface="Arial"/>
              <a:buNone/>
              <a:defRPr b="0" i="0" sz="2400" u="none" cap="none" strike="noStrike">
                <a:solidFill>
                  <a:schemeClr val="dk1"/>
                </a:solidFill>
                <a:latin typeface="Arial"/>
                <a:ea typeface="Arial"/>
                <a:cs typeface="Arial"/>
                <a:sym typeface="Arial"/>
              </a:defRPr>
            </a:lvl1pPr>
            <a:lvl2pPr indent="-228600" lvl="1" marL="914400" marR="0" rtl="0" algn="l">
              <a:lnSpc>
                <a:spcPct val="90000"/>
              </a:lnSpc>
              <a:spcBef>
                <a:spcPts val="500"/>
              </a:spcBef>
              <a:spcAft>
                <a:spcPts val="0"/>
              </a:spcAft>
              <a:buClr>
                <a:schemeClr val="accent1"/>
              </a:buClr>
              <a:buSzPts val="2000"/>
              <a:buFont typeface="Arial"/>
              <a:buNone/>
              <a:defRPr b="0" i="0" sz="2000" u="none" cap="none" strike="noStrike">
                <a:solidFill>
                  <a:schemeClr val="accent5"/>
                </a:solidFill>
                <a:latin typeface="Arial"/>
                <a:ea typeface="Arial"/>
                <a:cs typeface="Arial"/>
                <a:sym typeface="Arial"/>
              </a:defRPr>
            </a:lvl2pPr>
            <a:lvl3pPr indent="-228600" lvl="2" marL="1371600" marR="0" rtl="0" algn="l">
              <a:lnSpc>
                <a:spcPct val="90000"/>
              </a:lnSpc>
              <a:spcBef>
                <a:spcPts val="500"/>
              </a:spcBef>
              <a:spcAft>
                <a:spcPts val="0"/>
              </a:spcAft>
              <a:buClr>
                <a:schemeClr val="accent1"/>
              </a:buClr>
              <a:buSzPts val="1800"/>
              <a:buFont typeface="Arial"/>
              <a:buNone/>
              <a:defRPr b="0" i="0" sz="1800" u="none" cap="none" strike="noStrike">
                <a:solidFill>
                  <a:schemeClr val="accent5"/>
                </a:solidFill>
                <a:latin typeface="Arial"/>
                <a:ea typeface="Arial"/>
                <a:cs typeface="Arial"/>
                <a:sym typeface="Arial"/>
              </a:defRPr>
            </a:lvl3pPr>
            <a:lvl4pPr indent="-228600" lvl="3" marL="1828800" marR="0" rtl="0" algn="l">
              <a:lnSpc>
                <a:spcPct val="90000"/>
              </a:lnSpc>
              <a:spcBef>
                <a:spcPts val="500"/>
              </a:spcBef>
              <a:spcAft>
                <a:spcPts val="0"/>
              </a:spcAft>
              <a:buClr>
                <a:schemeClr val="accent1"/>
              </a:buClr>
              <a:buSzPts val="1800"/>
              <a:buFont typeface="Noto Sans Symbols"/>
              <a:buNone/>
              <a:defRPr b="0" i="0" sz="1800" u="none" cap="none" strike="noStrike">
                <a:solidFill>
                  <a:schemeClr val="accent6"/>
                </a:solidFill>
                <a:latin typeface="Arial"/>
                <a:ea typeface="Arial"/>
                <a:cs typeface="Arial"/>
                <a:sym typeface="Arial"/>
              </a:defRPr>
            </a:lvl4pPr>
            <a:lvl5pPr indent="-228600" lvl="4" marL="2286000" marR="0" rtl="0" algn="l">
              <a:lnSpc>
                <a:spcPct val="90000"/>
              </a:lnSpc>
              <a:spcBef>
                <a:spcPts val="500"/>
              </a:spcBef>
              <a:spcAft>
                <a:spcPts val="0"/>
              </a:spcAft>
              <a:buClr>
                <a:schemeClr val="accent1"/>
              </a:buClr>
              <a:buSzPts val="1800"/>
              <a:buFont typeface="Noto Sans Symbols"/>
              <a:buNone/>
              <a:defRPr b="0" i="0" sz="1800" u="none" cap="none" strike="noStrike">
                <a:solidFill>
                  <a:schemeClr val="accent6"/>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2" name="Google Shape;12;p38"/>
          <p:cNvSpPr txBox="1"/>
          <p:nvPr>
            <p:ph idx="10" type="dt"/>
          </p:nvPr>
        </p:nvSpPr>
        <p:spPr>
          <a:xfrm>
            <a:off x="8610600" y="6356354"/>
            <a:ext cx="2743200" cy="365125"/>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1" sz="1100" u="none" cap="none" strike="noStrike">
                <a:solidFill>
                  <a:schemeClr val="accent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3" name="Google Shape;13;p38"/>
          <p:cNvSpPr txBox="1"/>
          <p:nvPr>
            <p:ph idx="11" type="ftr"/>
          </p:nvPr>
        </p:nvSpPr>
        <p:spPr>
          <a:xfrm>
            <a:off x="838200" y="6356354"/>
            <a:ext cx="41148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1" sz="11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4" name="Google Shape;14;p38"/>
          <p:cNvSpPr txBox="1"/>
          <p:nvPr>
            <p:ph idx="12" type="sldNum"/>
          </p:nvPr>
        </p:nvSpPr>
        <p:spPr>
          <a:xfrm>
            <a:off x="8610600" y="377402"/>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100"/>
              <a:buFont typeface="Arial"/>
              <a:buNone/>
              <a:defRPr b="0" i="1" sz="11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de-CH"/>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7.jpg"/><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8.png"/><Relationship Id="rId4" Type="http://schemas.openxmlformats.org/officeDocument/2006/relationships/image" Target="../media/image2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5.png"/><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2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 Id="rId3" Type="http://schemas.openxmlformats.org/officeDocument/2006/relationships/image" Target="../media/image31.png"/><Relationship Id="rId4" Type="http://schemas.openxmlformats.org/officeDocument/2006/relationships/image" Target="../media/image3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 Id="rId3" Type="http://schemas.openxmlformats.org/officeDocument/2006/relationships/image" Target="../media/image33.png"/><Relationship Id="rId4" Type="http://schemas.openxmlformats.org/officeDocument/2006/relationships/image" Target="../media/image3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hyperlink" Target="https://www.who.int/news-room/events/detail/2019/01/29/default-calendar/e-learning-course-on-health-financing-policy-for-universal-health-coverage-(uhc)" TargetMode="External"/><Relationship Id="rId4" Type="http://schemas.openxmlformats.org/officeDocument/2006/relationships/hyperlink" Target="https://demo.openimis.org/" TargetMode="External"/><Relationship Id="rId5" Type="http://schemas.openxmlformats.org/officeDocument/2006/relationships/hyperlink" Target="https://openimis.atlassian.net/wiki/spaces/OP/pages/3119710213/Further+learning+resources"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hyperlink" Target="https://www.who.int/workforcealliance/knowledge/toolkit/26.pdf?ua=1" TargetMode="External"/><Relationship Id="rId4" Type="http://schemas.openxmlformats.org/officeDocument/2006/relationships/hyperlink" Target="http://apps.who.int/iris/bitstream/handle/10665/254757/9789241512107-eng.pdf;jsessionid=9C7AB97C16203D40718AFED7FD4EC9B8?sequence=1" TargetMode="External"/><Relationship Id="rId5" Type="http://schemas.openxmlformats.org/officeDocument/2006/relationships/hyperlink" Target="https://assets.publishing.service.gov.uk/media/57a08da5e5274a31e0001994/An-introduction-to-Health-Insurance.pdf" TargetMode="External"/><Relationship Id="rId6" Type="http://schemas.openxmlformats.org/officeDocument/2006/relationships/hyperlink" Target="http://openimis.or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8.png"/><Relationship Id="rId5" Type="http://schemas.openxmlformats.org/officeDocument/2006/relationships/image" Target="../media/image7.png"/><Relationship Id="rId6" Type="http://schemas.openxmlformats.org/officeDocument/2006/relationships/image" Target="../media/image10.png"/><Relationship Id="rId7" Type="http://schemas.openxmlformats.org/officeDocument/2006/relationships/image" Target="../media/image9.png"/><Relationship Id="rId8"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
          <p:cNvSpPr txBox="1"/>
          <p:nvPr>
            <p:ph type="ctrTitle"/>
          </p:nvPr>
        </p:nvSpPr>
        <p:spPr>
          <a:xfrm>
            <a:off x="1524000" y="2580773"/>
            <a:ext cx="9144000" cy="2387600"/>
          </a:xfrm>
          <a:prstGeom prst="rect">
            <a:avLst/>
          </a:prstGeom>
          <a:solidFill>
            <a:schemeClr val="accent1"/>
          </a:solid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400"/>
              <a:buFont typeface="Arial"/>
              <a:buNone/>
            </a:pPr>
            <a:r>
              <a:rPr b="0" lang="de-CH" sz="4400"/>
              <a:t>Introduction to openIMIS</a:t>
            </a:r>
            <a:br>
              <a:rPr lang="de-CH" sz="4400"/>
            </a:br>
            <a:r>
              <a:rPr b="0" lang="de-CH" sz="3200">
                <a:solidFill>
                  <a:srgbClr val="EFBC53"/>
                </a:solidFill>
              </a:rPr>
              <a:t>a self-paced e-learning course</a:t>
            </a:r>
            <a:endParaRPr sz="3200"/>
          </a:p>
        </p:txBody>
      </p:sp>
      <p:sp>
        <p:nvSpPr>
          <p:cNvPr id="62" name="Google Shape;62;p1"/>
          <p:cNvSpPr txBox="1"/>
          <p:nvPr>
            <p:ph idx="1" type="subTitle"/>
          </p:nvPr>
        </p:nvSpPr>
        <p:spPr>
          <a:xfrm>
            <a:off x="1524000" y="5060448"/>
            <a:ext cx="9144000" cy="1655762"/>
          </a:xfrm>
          <a:prstGeom prst="rect">
            <a:avLst/>
          </a:prstGeom>
          <a:solidFill>
            <a:schemeClr val="accent1"/>
          </a:solid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SzPts val="180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8"/>
          <p:cNvSpPr txBox="1"/>
          <p:nvPr>
            <p:ph type="title"/>
          </p:nvPr>
        </p:nvSpPr>
        <p:spPr>
          <a:xfrm>
            <a:off x="150" y="1709750"/>
            <a:ext cx="12192000" cy="2852700"/>
          </a:xfrm>
          <a:prstGeom prst="rect">
            <a:avLst/>
          </a:prstGeom>
          <a:solidFill>
            <a:schemeClr val="accent1"/>
          </a:solid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Arial"/>
              <a:buNone/>
            </a:pPr>
            <a:r>
              <a:rPr lang="de-CH" sz="5500"/>
              <a:t>Introduction to Health Systems &amp; Health Financing</a:t>
            </a:r>
            <a:endParaRPr sz="55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9"/>
          <p:cNvSpPr txBox="1"/>
          <p:nvPr>
            <p:ph type="title"/>
          </p:nvPr>
        </p:nvSpPr>
        <p:spPr>
          <a:xfrm>
            <a:off x="838200" y="1132247"/>
            <a:ext cx="12192000" cy="9405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rial"/>
              <a:buNone/>
            </a:pPr>
            <a:r>
              <a:rPr lang="de-CH"/>
              <a:t>Health System Building Blocks </a:t>
            </a:r>
            <a:endParaRPr/>
          </a:p>
        </p:txBody>
      </p:sp>
      <p:sp>
        <p:nvSpPr>
          <p:cNvPr id="145" name="Google Shape;145;p9"/>
          <p:cNvSpPr txBox="1"/>
          <p:nvPr>
            <p:ph idx="11" type="ftr"/>
          </p:nvPr>
        </p:nvSpPr>
        <p:spPr>
          <a:xfrm>
            <a:off x="332873" y="6175876"/>
            <a:ext cx="5081337"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de-CH"/>
              <a:t>Source: https://www.who.int/workforcealliance/knowledge/toolkit/26.pdf?ua=1</a:t>
            </a:r>
            <a:endParaRPr/>
          </a:p>
        </p:txBody>
      </p:sp>
      <p:pic>
        <p:nvPicPr>
          <p:cNvPr id="146" name="Google Shape;146;p9"/>
          <p:cNvPicPr preferRelativeResize="0"/>
          <p:nvPr/>
        </p:nvPicPr>
        <p:blipFill rotWithShape="1">
          <a:blip r:embed="rId3">
            <a:alphaModFix/>
          </a:blip>
          <a:srcRect b="0" l="0" r="0" t="0"/>
          <a:stretch/>
        </p:blipFill>
        <p:spPr>
          <a:xfrm>
            <a:off x="1881152" y="2181778"/>
            <a:ext cx="8429646" cy="38849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0"/>
          <p:cNvSpPr txBox="1"/>
          <p:nvPr>
            <p:ph type="title"/>
          </p:nvPr>
        </p:nvSpPr>
        <p:spPr>
          <a:xfrm>
            <a:off x="838200" y="1132158"/>
            <a:ext cx="8878078" cy="9405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11111"/>
              <a:buFont typeface="Arial"/>
              <a:buNone/>
            </a:pPr>
            <a:r>
              <a:rPr lang="de-CH"/>
              <a:t>Universal Health Coverage – UHC Cube</a:t>
            </a:r>
            <a:endParaRPr/>
          </a:p>
        </p:txBody>
      </p:sp>
      <p:sp>
        <p:nvSpPr>
          <p:cNvPr id="153" name="Google Shape;153;p10"/>
          <p:cNvSpPr txBox="1"/>
          <p:nvPr>
            <p:ph idx="11" type="ftr"/>
          </p:nvPr>
        </p:nvSpPr>
        <p:spPr>
          <a:xfrm>
            <a:off x="561869" y="6344317"/>
            <a:ext cx="5745480"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de-CH"/>
              <a:t>Source: http://apps.who.int/iris/bitstream/10665/254757/1/9789241512107-eng.pdf?ua=1</a:t>
            </a:r>
            <a:endParaRPr/>
          </a:p>
          <a:p>
            <a:pPr indent="0" lvl="0" marL="0" rtl="0" algn="l">
              <a:lnSpc>
                <a:spcPct val="100000"/>
              </a:lnSpc>
              <a:spcBef>
                <a:spcPts val="0"/>
              </a:spcBef>
              <a:spcAft>
                <a:spcPts val="0"/>
              </a:spcAft>
              <a:buSzPts val="1400"/>
              <a:buNone/>
            </a:pPr>
            <a:r>
              <a:t/>
            </a:r>
            <a:endParaRPr/>
          </a:p>
        </p:txBody>
      </p:sp>
      <p:pic>
        <p:nvPicPr>
          <p:cNvPr id="154" name="Google Shape;154;p10"/>
          <p:cNvPicPr preferRelativeResize="0"/>
          <p:nvPr/>
        </p:nvPicPr>
        <p:blipFill rotWithShape="1">
          <a:blip r:embed="rId3">
            <a:alphaModFix/>
          </a:blip>
          <a:srcRect b="0" l="0" r="0" t="0"/>
          <a:stretch/>
        </p:blipFill>
        <p:spPr>
          <a:xfrm>
            <a:off x="2261903" y="2237228"/>
            <a:ext cx="7668194" cy="394252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1"/>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rial"/>
              <a:buNone/>
            </a:pPr>
            <a:r>
              <a:rPr lang="de-CH"/>
              <a:t>Health Information and UHC </a:t>
            </a:r>
            <a:endParaRPr/>
          </a:p>
        </p:txBody>
      </p:sp>
      <p:sp>
        <p:nvSpPr>
          <p:cNvPr id="161" name="Google Shape;161;p11"/>
          <p:cNvSpPr txBox="1"/>
          <p:nvPr>
            <p:ph idx="1" type="body"/>
          </p:nvPr>
        </p:nvSpPr>
        <p:spPr>
          <a:xfrm>
            <a:off x="838200" y="2164469"/>
            <a:ext cx="10515600" cy="4012497"/>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2400"/>
              <a:buNone/>
            </a:pPr>
            <a:r>
              <a:rPr lang="de-CH"/>
              <a:t>A well-functioning health information system is important in achiveing UHC:</a:t>
            </a:r>
            <a:endParaRPr/>
          </a:p>
          <a:p>
            <a:pPr indent="0" lvl="0" marL="0" rtl="0" algn="l">
              <a:lnSpc>
                <a:spcPct val="90000"/>
              </a:lnSpc>
              <a:spcBef>
                <a:spcPts val="1000"/>
              </a:spcBef>
              <a:spcAft>
                <a:spcPts val="0"/>
              </a:spcAft>
              <a:buSzPts val="2400"/>
              <a:buNone/>
            </a:pPr>
            <a:r>
              <a:t/>
            </a:r>
            <a:endParaRPr/>
          </a:p>
          <a:p>
            <a:pPr indent="0" lvl="0" marL="0" rtl="0" algn="l">
              <a:lnSpc>
                <a:spcPct val="90000"/>
              </a:lnSpc>
              <a:spcBef>
                <a:spcPts val="1000"/>
              </a:spcBef>
              <a:spcAft>
                <a:spcPts val="0"/>
              </a:spcAft>
              <a:buSzPts val="2400"/>
              <a:buNone/>
            </a:pPr>
            <a:r>
              <a:rPr lang="de-CH"/>
              <a:t>The building blocks under the WHO Health Systems Framework rely on timely and reliable information such as: </a:t>
            </a:r>
            <a:endParaRPr/>
          </a:p>
          <a:p>
            <a:pPr indent="-342900" lvl="0" marL="342900" rtl="0" algn="l">
              <a:lnSpc>
                <a:spcPct val="90000"/>
              </a:lnSpc>
              <a:spcBef>
                <a:spcPts val="1000"/>
              </a:spcBef>
              <a:spcAft>
                <a:spcPts val="0"/>
              </a:spcAft>
              <a:buSzPts val="2400"/>
              <a:buFont typeface="Arial"/>
              <a:buChar char="•"/>
            </a:pPr>
            <a:r>
              <a:rPr lang="de-CH">
                <a:solidFill>
                  <a:schemeClr val="accent5"/>
                </a:solidFill>
              </a:rPr>
              <a:t>What is the covered population?</a:t>
            </a:r>
            <a:endParaRPr>
              <a:solidFill>
                <a:schemeClr val="accent5"/>
              </a:solidFill>
            </a:endParaRPr>
          </a:p>
          <a:p>
            <a:pPr indent="-342900" lvl="0" marL="342900" rtl="0" algn="l">
              <a:lnSpc>
                <a:spcPct val="90000"/>
              </a:lnSpc>
              <a:spcBef>
                <a:spcPts val="1000"/>
              </a:spcBef>
              <a:spcAft>
                <a:spcPts val="0"/>
              </a:spcAft>
              <a:buSzPts val="2400"/>
              <a:buFont typeface="Arial"/>
              <a:buChar char="•"/>
            </a:pPr>
            <a:r>
              <a:rPr lang="de-CH">
                <a:solidFill>
                  <a:schemeClr val="accent5"/>
                </a:solidFill>
              </a:rPr>
              <a:t>Are people getting the services they require?</a:t>
            </a:r>
            <a:endParaRPr>
              <a:solidFill>
                <a:schemeClr val="accent5"/>
              </a:solidFill>
            </a:endParaRPr>
          </a:p>
          <a:p>
            <a:pPr indent="-342900" lvl="0" marL="342900" rtl="0" algn="l">
              <a:lnSpc>
                <a:spcPct val="90000"/>
              </a:lnSpc>
              <a:spcBef>
                <a:spcPts val="1000"/>
              </a:spcBef>
              <a:spcAft>
                <a:spcPts val="0"/>
              </a:spcAft>
              <a:buSzPts val="2400"/>
              <a:buFont typeface="Arial"/>
              <a:buChar char="•"/>
            </a:pPr>
            <a:r>
              <a:rPr lang="de-CH">
                <a:solidFill>
                  <a:schemeClr val="accent5"/>
                </a:solidFill>
              </a:rPr>
              <a:t>How high are OOP expendiures? </a:t>
            </a:r>
            <a:endParaRPr>
              <a:solidFill>
                <a:schemeClr val="accent5"/>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2"/>
          <p:cNvSpPr txBox="1"/>
          <p:nvPr>
            <p:ph type="title"/>
          </p:nvPr>
        </p:nvSpPr>
        <p:spPr>
          <a:xfrm>
            <a:off x="838198" y="1132247"/>
            <a:ext cx="10515600" cy="9405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rial"/>
              <a:buNone/>
            </a:pPr>
            <a:r>
              <a:rPr lang="de-CH"/>
              <a:t>Health Financing</a:t>
            </a:r>
            <a:r>
              <a:rPr lang="de-CH"/>
              <a:t> </a:t>
            </a:r>
            <a:endParaRPr/>
          </a:p>
        </p:txBody>
      </p:sp>
      <p:sp>
        <p:nvSpPr>
          <p:cNvPr id="168" name="Google Shape;168;p12"/>
          <p:cNvSpPr txBox="1"/>
          <p:nvPr>
            <p:ph idx="11" type="ftr"/>
          </p:nvPr>
        </p:nvSpPr>
        <p:spPr>
          <a:xfrm>
            <a:off x="650310" y="6331298"/>
            <a:ext cx="5986112"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de-CH"/>
              <a:t>Source: http://apps.who.int/iris/bitstream/10665/254757/1/9789241512107-eng.pdf?ua=1</a:t>
            </a:r>
            <a:endParaRPr/>
          </a:p>
        </p:txBody>
      </p:sp>
      <p:pic>
        <p:nvPicPr>
          <p:cNvPr id="169" name="Google Shape;169;p12"/>
          <p:cNvPicPr preferRelativeResize="0"/>
          <p:nvPr/>
        </p:nvPicPr>
        <p:blipFill rotWithShape="1">
          <a:blip r:embed="rId3">
            <a:alphaModFix/>
          </a:blip>
          <a:srcRect b="0" l="0" r="0" t="0"/>
          <a:stretch/>
        </p:blipFill>
        <p:spPr>
          <a:xfrm>
            <a:off x="2274879" y="2191522"/>
            <a:ext cx="7642241" cy="402091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13"/>
          <p:cNvSpPr txBox="1"/>
          <p:nvPr>
            <p:ph type="title"/>
          </p:nvPr>
        </p:nvSpPr>
        <p:spPr>
          <a:xfrm>
            <a:off x="838198" y="1132203"/>
            <a:ext cx="9599100" cy="9405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rial"/>
              <a:buNone/>
            </a:pPr>
            <a:r>
              <a:rPr lang="de-CH"/>
              <a:t>Various Health Financing Mechanisms</a:t>
            </a:r>
            <a:endParaRPr/>
          </a:p>
        </p:txBody>
      </p:sp>
      <p:sp>
        <p:nvSpPr>
          <p:cNvPr id="176" name="Google Shape;176;p13"/>
          <p:cNvSpPr txBox="1"/>
          <p:nvPr>
            <p:ph idx="11" type="ftr"/>
          </p:nvPr>
        </p:nvSpPr>
        <p:spPr>
          <a:xfrm>
            <a:off x="838198" y="6356350"/>
            <a:ext cx="5889859" cy="365125"/>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SzPts val="1400"/>
              <a:buNone/>
            </a:pPr>
            <a:r>
              <a:rPr lang="de-CH"/>
              <a:t>Source: http://apps.who.int/iris/bitstream/10665/254757/1/9789241512107-eng.pdf?ua=1</a:t>
            </a:r>
            <a:endParaRPr/>
          </a:p>
          <a:p>
            <a:pPr indent="0" lvl="0" marL="0" rtl="0" algn="l">
              <a:lnSpc>
                <a:spcPct val="100000"/>
              </a:lnSpc>
              <a:spcBef>
                <a:spcPts val="0"/>
              </a:spcBef>
              <a:spcAft>
                <a:spcPts val="0"/>
              </a:spcAft>
              <a:buSzPts val="1400"/>
              <a:buNone/>
            </a:pPr>
            <a:r>
              <a:t/>
            </a:r>
            <a:endParaRPr/>
          </a:p>
        </p:txBody>
      </p:sp>
      <p:pic>
        <p:nvPicPr>
          <p:cNvPr id="177" name="Google Shape;177;p13"/>
          <p:cNvPicPr preferRelativeResize="0"/>
          <p:nvPr/>
        </p:nvPicPr>
        <p:blipFill rotWithShape="1">
          <a:blip r:embed="rId3">
            <a:alphaModFix/>
          </a:blip>
          <a:srcRect b="0" l="0" r="0" t="0"/>
          <a:stretch/>
        </p:blipFill>
        <p:spPr>
          <a:xfrm>
            <a:off x="1877117" y="2072658"/>
            <a:ext cx="8437766" cy="441669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14"/>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44"/>
              <a:buFont typeface="Arial"/>
              <a:buNone/>
            </a:pPr>
            <a:r>
              <a:rPr lang="de-CH"/>
              <a:t>Health Insurance &amp; Its Role Towards UHC</a:t>
            </a:r>
            <a:endParaRPr/>
          </a:p>
        </p:txBody>
      </p:sp>
      <p:sp>
        <p:nvSpPr>
          <p:cNvPr id="184" name="Google Shape;184;p14"/>
          <p:cNvSpPr txBox="1"/>
          <p:nvPr>
            <p:ph idx="1" type="body"/>
          </p:nvPr>
        </p:nvSpPr>
        <p:spPr>
          <a:xfrm>
            <a:off x="838200" y="2176044"/>
            <a:ext cx="5181600" cy="400092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2400"/>
              <a:buNone/>
            </a:pPr>
            <a:r>
              <a:rPr b="1" lang="de-CH">
                <a:solidFill>
                  <a:schemeClr val="accent1"/>
                </a:solidFill>
              </a:rPr>
              <a:t>Advantages: </a:t>
            </a:r>
            <a:endParaRPr/>
          </a:p>
          <a:p>
            <a:pPr indent="-342900" lvl="0" marL="342900" rtl="0" algn="l">
              <a:lnSpc>
                <a:spcPct val="90000"/>
              </a:lnSpc>
              <a:spcBef>
                <a:spcPts val="1000"/>
              </a:spcBef>
              <a:spcAft>
                <a:spcPts val="0"/>
              </a:spcAft>
              <a:buSzPts val="2400"/>
              <a:buFont typeface="Arial"/>
              <a:buChar char="•"/>
            </a:pPr>
            <a:r>
              <a:rPr lang="de-CH"/>
              <a:t>Additional funding for health </a:t>
            </a:r>
            <a:endParaRPr/>
          </a:p>
          <a:p>
            <a:pPr indent="-342900" lvl="0" marL="342900" rtl="0" algn="l">
              <a:lnSpc>
                <a:spcPct val="90000"/>
              </a:lnSpc>
              <a:spcBef>
                <a:spcPts val="1000"/>
              </a:spcBef>
              <a:spcAft>
                <a:spcPts val="0"/>
              </a:spcAft>
              <a:buSzPts val="2400"/>
              <a:buFont typeface="Arial"/>
              <a:buChar char="•"/>
            </a:pPr>
            <a:r>
              <a:rPr lang="de-CH"/>
              <a:t>Better value for money (increasing efficiency/controlling cost) </a:t>
            </a:r>
            <a:endParaRPr/>
          </a:p>
          <a:p>
            <a:pPr indent="-342900" lvl="0" marL="342900" rtl="0" algn="l">
              <a:lnSpc>
                <a:spcPct val="90000"/>
              </a:lnSpc>
              <a:spcBef>
                <a:spcPts val="1000"/>
              </a:spcBef>
              <a:spcAft>
                <a:spcPts val="0"/>
              </a:spcAft>
              <a:buSzPts val="2400"/>
              <a:buFont typeface="Arial"/>
              <a:buChar char="•"/>
            </a:pPr>
            <a:r>
              <a:rPr lang="de-CH"/>
              <a:t>Improving quality and targeting of healthcare (increased effectiveness)  </a:t>
            </a:r>
            <a:endParaRPr/>
          </a:p>
        </p:txBody>
      </p:sp>
      <p:sp>
        <p:nvSpPr>
          <p:cNvPr id="185" name="Google Shape;185;p14"/>
          <p:cNvSpPr txBox="1"/>
          <p:nvPr>
            <p:ph idx="2" type="body"/>
          </p:nvPr>
        </p:nvSpPr>
        <p:spPr>
          <a:xfrm>
            <a:off x="6172200" y="2176050"/>
            <a:ext cx="5481000" cy="40008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2400"/>
              <a:buNone/>
            </a:pPr>
            <a:r>
              <a:rPr b="1" lang="de-CH">
                <a:solidFill>
                  <a:schemeClr val="accent1"/>
                </a:solidFill>
              </a:rPr>
              <a:t>Challenges: </a:t>
            </a:r>
            <a:endParaRPr/>
          </a:p>
          <a:p>
            <a:pPr indent="-342900" lvl="0" marL="342900" rtl="0" algn="l">
              <a:lnSpc>
                <a:spcPct val="90000"/>
              </a:lnSpc>
              <a:spcBef>
                <a:spcPts val="1000"/>
              </a:spcBef>
              <a:spcAft>
                <a:spcPts val="0"/>
              </a:spcAft>
              <a:buSzPts val="2400"/>
              <a:buFont typeface="Arial"/>
              <a:buChar char="•"/>
            </a:pPr>
            <a:r>
              <a:rPr lang="de-CH"/>
              <a:t>Scarcity of money (revenue source)</a:t>
            </a:r>
            <a:endParaRPr/>
          </a:p>
          <a:p>
            <a:pPr indent="-342900" lvl="0" marL="342900" rtl="0" algn="l">
              <a:lnSpc>
                <a:spcPct val="90000"/>
              </a:lnSpc>
              <a:spcBef>
                <a:spcPts val="1000"/>
              </a:spcBef>
              <a:spcAft>
                <a:spcPts val="0"/>
              </a:spcAft>
              <a:buSzPts val="2400"/>
              <a:buFont typeface="Arial"/>
              <a:buChar char="•"/>
            </a:pPr>
            <a:r>
              <a:rPr lang="de-CH"/>
              <a:t>Weak management capacity and infrastructures </a:t>
            </a:r>
            <a:endParaRPr/>
          </a:p>
          <a:p>
            <a:pPr indent="-342900" lvl="0" marL="342900" rtl="0" algn="l">
              <a:lnSpc>
                <a:spcPct val="90000"/>
              </a:lnSpc>
              <a:spcBef>
                <a:spcPts val="1000"/>
              </a:spcBef>
              <a:spcAft>
                <a:spcPts val="0"/>
              </a:spcAft>
              <a:buSzPts val="2400"/>
              <a:buFont typeface="Arial"/>
              <a:buChar char="•"/>
            </a:pPr>
            <a:r>
              <a:rPr lang="de-CH"/>
              <a:t>Informal sector difficult to capture</a:t>
            </a:r>
            <a:endParaRPr/>
          </a:p>
          <a:p>
            <a:pPr indent="-342900" lvl="0" marL="342900" rtl="0" algn="l">
              <a:lnSpc>
                <a:spcPct val="90000"/>
              </a:lnSpc>
              <a:spcBef>
                <a:spcPts val="1000"/>
              </a:spcBef>
              <a:spcAft>
                <a:spcPts val="0"/>
              </a:spcAft>
              <a:buSzPts val="2400"/>
              <a:buFont typeface="Arial"/>
              <a:buChar char="•"/>
            </a:pPr>
            <a:r>
              <a:rPr lang="de-CH"/>
              <a:t>Regional disparities </a:t>
            </a:r>
            <a:endParaRPr/>
          </a:p>
          <a:p>
            <a:pPr indent="-342900" lvl="0" marL="342900" rtl="0" algn="l">
              <a:lnSpc>
                <a:spcPct val="90000"/>
              </a:lnSpc>
              <a:spcBef>
                <a:spcPts val="1000"/>
              </a:spcBef>
              <a:spcAft>
                <a:spcPts val="0"/>
              </a:spcAft>
              <a:buSzPts val="2400"/>
              <a:buFont typeface="Arial"/>
              <a:buChar char="•"/>
            </a:pPr>
            <a:r>
              <a:rPr lang="de-CH"/>
              <a:t>Weak regulation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15"/>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rial"/>
              <a:buNone/>
            </a:pPr>
            <a:r>
              <a:rPr lang="de-CH"/>
              <a:t>Health Insurance Systems </a:t>
            </a:r>
            <a:endParaRPr/>
          </a:p>
        </p:txBody>
      </p:sp>
      <p:pic>
        <p:nvPicPr>
          <p:cNvPr id="192" name="Google Shape;192;p15"/>
          <p:cNvPicPr preferRelativeResize="0"/>
          <p:nvPr/>
        </p:nvPicPr>
        <p:blipFill rotWithShape="1">
          <a:blip r:embed="rId3">
            <a:alphaModFix/>
          </a:blip>
          <a:srcRect b="0" l="0" r="0" t="0"/>
          <a:stretch/>
        </p:blipFill>
        <p:spPr>
          <a:xfrm>
            <a:off x="1524571" y="1666482"/>
            <a:ext cx="9142857" cy="511746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16"/>
          <p:cNvSpPr/>
          <p:nvPr/>
        </p:nvSpPr>
        <p:spPr>
          <a:xfrm>
            <a:off x="1591235" y="2684816"/>
            <a:ext cx="9009530" cy="2433916"/>
          </a:xfrm>
          <a:prstGeom prst="roundRect">
            <a:avLst>
              <a:gd fmla="val 16667" name="adj"/>
            </a:avLst>
          </a:prstGeom>
          <a:solidFill>
            <a:schemeClr val="accent2"/>
          </a:solidFill>
          <a:ln cap="flat" cmpd="sng" w="12700">
            <a:solidFill>
              <a:srgbClr val="255E68"/>
            </a:solidFill>
            <a:prstDash val="solid"/>
            <a:miter lim="800000"/>
            <a:headEnd len="sm" w="sm" type="none"/>
            <a:tailEnd len="sm" w="sm" type="none"/>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342900" lvl="0" marL="342900" marR="0" rtl="0" algn="l">
              <a:lnSpc>
                <a:spcPct val="100000"/>
              </a:lnSpc>
              <a:spcBef>
                <a:spcPts val="0"/>
              </a:spcBef>
              <a:spcAft>
                <a:spcPts val="0"/>
              </a:spcAft>
              <a:buClr>
                <a:schemeClr val="accent5"/>
              </a:buClr>
              <a:buSzPts val="2800"/>
              <a:buFont typeface="Arial"/>
              <a:buChar char="•"/>
            </a:pPr>
            <a:r>
              <a:rPr b="0" i="0" lang="de-CH" sz="2800" u="none" cap="none" strike="noStrike">
                <a:solidFill>
                  <a:schemeClr val="accent5"/>
                </a:solidFill>
                <a:latin typeface="Arial"/>
                <a:ea typeface="Arial"/>
                <a:cs typeface="Arial"/>
                <a:sym typeface="Arial"/>
              </a:rPr>
              <a:t>Enrolment/Beneficiary Management </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chemeClr val="accent5"/>
              </a:buClr>
              <a:buSzPts val="2800"/>
              <a:buFont typeface="Arial"/>
              <a:buChar char="•"/>
            </a:pPr>
            <a:r>
              <a:rPr b="0" i="0" lang="de-CH" sz="2800" u="none" cap="none" strike="noStrike">
                <a:solidFill>
                  <a:schemeClr val="accent5"/>
                </a:solidFill>
                <a:latin typeface="Arial"/>
                <a:ea typeface="Arial"/>
                <a:cs typeface="Arial"/>
                <a:sym typeface="Arial"/>
              </a:rPr>
              <a:t>Health Service Utilization by insured clients</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chemeClr val="accent5"/>
              </a:buClr>
              <a:buSzPts val="2800"/>
              <a:buFont typeface="Arial"/>
              <a:buChar char="•"/>
            </a:pPr>
            <a:r>
              <a:rPr b="0" i="0" lang="de-CH" sz="2800" u="none" cap="none" strike="noStrike">
                <a:solidFill>
                  <a:schemeClr val="accent5"/>
                </a:solidFill>
                <a:latin typeface="Arial"/>
                <a:ea typeface="Arial"/>
                <a:cs typeface="Arial"/>
                <a:sym typeface="Arial"/>
              </a:rPr>
              <a:t>Claims processing (submission, scrutiny and payment)</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chemeClr val="accent5"/>
              </a:buClr>
              <a:buSzPts val="2800"/>
              <a:buFont typeface="Arial"/>
              <a:buChar char="•"/>
            </a:pPr>
            <a:r>
              <a:rPr b="0" i="0" lang="de-CH" sz="2800" u="none" cap="none" strike="noStrike">
                <a:solidFill>
                  <a:schemeClr val="accent5"/>
                </a:solidFill>
                <a:latin typeface="Arial"/>
                <a:ea typeface="Arial"/>
                <a:cs typeface="Arial"/>
                <a:sym typeface="Arial"/>
              </a:rPr>
              <a:t>Renewals (and/or modification) </a:t>
            </a:r>
            <a:endParaRPr b="0" i="0" sz="1400" u="none" cap="none" strike="noStrike">
              <a:solidFill>
                <a:srgbClr val="000000"/>
              </a:solidFill>
              <a:latin typeface="Arial"/>
              <a:ea typeface="Arial"/>
              <a:cs typeface="Arial"/>
              <a:sym typeface="Arial"/>
            </a:endParaRPr>
          </a:p>
        </p:txBody>
      </p:sp>
      <p:sp>
        <p:nvSpPr>
          <p:cNvPr id="199" name="Google Shape;199;p16"/>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rial"/>
              <a:buNone/>
            </a:pPr>
            <a:r>
              <a:rPr lang="de-CH"/>
              <a:t>Health Insurance Processes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17"/>
          <p:cNvSpPr/>
          <p:nvPr/>
        </p:nvSpPr>
        <p:spPr>
          <a:xfrm>
            <a:off x="0" y="0"/>
            <a:ext cx="12192000" cy="6858000"/>
          </a:xfrm>
          <a:prstGeom prst="rect">
            <a:avLst/>
          </a:prstGeom>
          <a:solidFill>
            <a:schemeClr val="accent1">
              <a:alpha val="12941"/>
            </a:schemeClr>
          </a:solidFill>
          <a:ln cap="flat" cmpd="sng" w="12700">
            <a:solidFill>
              <a:srgbClr val="00485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05" name="Google Shape;205;p17"/>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5"/>
              </a:buClr>
              <a:buSzPts val="4000"/>
              <a:buFont typeface="Arial"/>
              <a:buNone/>
            </a:pPr>
            <a:r>
              <a:rPr lang="de-CH">
                <a:solidFill>
                  <a:schemeClr val="accent5"/>
                </a:solidFill>
              </a:rPr>
              <a:t>Quizz</a:t>
            </a:r>
            <a:endParaRPr>
              <a:solidFill>
                <a:schemeClr val="accent5"/>
              </a:solidFill>
            </a:endParaRPr>
          </a:p>
        </p:txBody>
      </p:sp>
      <p:sp>
        <p:nvSpPr>
          <p:cNvPr id="206" name="Google Shape;206;p17"/>
          <p:cNvSpPr txBox="1"/>
          <p:nvPr>
            <p:ph idx="1" type="body"/>
          </p:nvPr>
        </p:nvSpPr>
        <p:spPr>
          <a:xfrm>
            <a:off x="838200" y="2164469"/>
            <a:ext cx="10515600" cy="4012497"/>
          </a:xfrm>
          <a:prstGeom prst="rect">
            <a:avLst/>
          </a:prstGeom>
          <a:noFill/>
          <a:ln>
            <a:noFill/>
          </a:ln>
        </p:spPr>
        <p:txBody>
          <a:bodyPr anchorCtr="0" anchor="t" bIns="45700" lIns="91425" spcFirstLastPara="1" rIns="91425" wrap="square" tIns="45700">
            <a:normAutofit lnSpcReduction="10000"/>
          </a:bodyPr>
          <a:lstStyle/>
          <a:p>
            <a:pPr indent="-228600" lvl="0" marL="457200" rtl="0" algn="l">
              <a:lnSpc>
                <a:spcPct val="90000"/>
              </a:lnSpc>
              <a:spcBef>
                <a:spcPts val="0"/>
              </a:spcBef>
              <a:spcAft>
                <a:spcPts val="0"/>
              </a:spcAft>
              <a:buSzPts val="1800"/>
              <a:buNone/>
            </a:pPr>
            <a:r>
              <a:t/>
            </a:r>
            <a:endParaRPr/>
          </a:p>
          <a:p>
            <a:pPr indent="-457200" lvl="0" marL="457200" rtl="0" algn="l">
              <a:lnSpc>
                <a:spcPct val="90000"/>
              </a:lnSpc>
              <a:spcBef>
                <a:spcPts val="0"/>
              </a:spcBef>
              <a:spcAft>
                <a:spcPts val="0"/>
              </a:spcAft>
              <a:buSzPts val="2400"/>
              <a:buFont typeface="Arial"/>
              <a:buAutoNum type="arabicParenR"/>
            </a:pPr>
            <a:r>
              <a:rPr lang="de-CH"/>
              <a:t>Universal Health Coverage means that… all people have access to required health services, when and where they need them, without financial hardship. Wrong answer: … vulnerable people have access to primary health care services, … all out-of-pocket expenses are eradicated. </a:t>
            </a:r>
            <a:endParaRPr/>
          </a:p>
          <a:p>
            <a:pPr indent="-457200" lvl="0" marL="457200" rtl="0" algn="l">
              <a:lnSpc>
                <a:spcPct val="90000"/>
              </a:lnSpc>
              <a:spcBef>
                <a:spcPts val="0"/>
              </a:spcBef>
              <a:spcAft>
                <a:spcPts val="0"/>
              </a:spcAft>
              <a:buSzPts val="2400"/>
              <a:buFont typeface="Arial"/>
              <a:buAutoNum type="arabicParenR"/>
            </a:pPr>
            <a:r>
              <a:rPr lang="de-CH"/>
              <a:t>Which are the three key actors in a health system? (purchaser, client, provider) wrong answer: Ministry of Health, Pharmaceutical Companies, Telecommunications companies, hospitals</a:t>
            </a:r>
            <a:endParaRPr/>
          </a:p>
          <a:p>
            <a:pPr indent="-457200" lvl="0" marL="457200" rtl="0" algn="l">
              <a:lnSpc>
                <a:spcPct val="90000"/>
              </a:lnSpc>
              <a:spcBef>
                <a:spcPts val="0"/>
              </a:spcBef>
              <a:spcAft>
                <a:spcPts val="0"/>
              </a:spcAft>
              <a:buSzPts val="2400"/>
              <a:buFont typeface="Arial"/>
              <a:buAutoNum type="arabicParenR"/>
            </a:pPr>
            <a:r>
              <a:rPr lang="de-CH"/>
              <a:t>What are common challenges with health insurance schemes, especially in low- and middle-income settings? Wrong answers: Scarcity of health </a:t>
            </a:r>
            <a:r>
              <a:rPr lang="de-CH"/>
              <a:t>practitioners</a:t>
            </a:r>
            <a:r>
              <a:rPr lang="de-CH"/>
              <a:t>, Not enough patients, too many patients, data privacy  </a:t>
            </a:r>
            <a:endParaRPr/>
          </a:p>
        </p:txBody>
      </p:sp>
      <p:sp>
        <p:nvSpPr>
          <p:cNvPr id="207" name="Google Shape;207;p17"/>
          <p:cNvSpPr/>
          <p:nvPr/>
        </p:nvSpPr>
        <p:spPr>
          <a:xfrm>
            <a:off x="139337" y="6131435"/>
            <a:ext cx="1943463" cy="584775"/>
          </a:xfrm>
          <a:prstGeom prst="rect">
            <a:avLst/>
          </a:prstGeom>
          <a:noFill/>
          <a:ln cap="flat" cmpd="sng" w="9525">
            <a:solidFill>
              <a:schemeClr val="accent5"/>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0" i="0" lang="de-CH" sz="3200" u="none" cap="none" strike="noStrike">
                <a:solidFill>
                  <a:srgbClr val="EFBC53"/>
                </a:solidFill>
                <a:latin typeface="Arial"/>
                <a:ea typeface="Arial"/>
                <a:cs typeface="Arial"/>
                <a:sym typeface="Arial"/>
              </a:rPr>
              <a:t>Module 1</a:t>
            </a:r>
            <a:endParaRPr b="0" i="0" sz="3200" u="none" cap="none" strike="noStrike">
              <a:solidFill>
                <a:srgbClr val="EFBC53"/>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2"/>
          <p:cNvSpPr/>
          <p:nvPr/>
        </p:nvSpPr>
        <p:spPr>
          <a:xfrm>
            <a:off x="0" y="0"/>
            <a:ext cx="12192000" cy="6858000"/>
          </a:xfrm>
          <a:prstGeom prst="rect">
            <a:avLst/>
          </a:prstGeom>
          <a:solidFill>
            <a:schemeClr val="accent1">
              <a:alpha val="32941"/>
            </a:schemeClr>
          </a:solidFill>
          <a:ln cap="flat" cmpd="sng" w="12700">
            <a:solidFill>
              <a:srgbClr val="00485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69" name="Google Shape;69;p2"/>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Arial"/>
              <a:buNone/>
            </a:pPr>
            <a:r>
              <a:rPr lang="de-CH">
                <a:solidFill>
                  <a:schemeClr val="lt1"/>
                </a:solidFill>
              </a:rPr>
              <a:t>Overview</a:t>
            </a:r>
            <a:endParaRPr>
              <a:solidFill>
                <a:schemeClr val="lt1"/>
              </a:solidFill>
            </a:endParaRPr>
          </a:p>
        </p:txBody>
      </p:sp>
      <p:sp>
        <p:nvSpPr>
          <p:cNvPr id="70" name="Google Shape;70;p2"/>
          <p:cNvSpPr txBox="1"/>
          <p:nvPr>
            <p:ph idx="1" type="body"/>
          </p:nvPr>
        </p:nvSpPr>
        <p:spPr>
          <a:xfrm>
            <a:off x="838200" y="2164469"/>
            <a:ext cx="10515600" cy="4012497"/>
          </a:xfrm>
          <a:prstGeom prst="rect">
            <a:avLst/>
          </a:prstGeom>
          <a:noFill/>
          <a:ln>
            <a:noFill/>
          </a:ln>
        </p:spPr>
        <p:txBody>
          <a:bodyPr anchorCtr="0" anchor="t" bIns="45700" lIns="91425" spcFirstLastPara="1" rIns="91425" wrap="square" tIns="45700">
            <a:normAutofit/>
          </a:bodyPr>
          <a:lstStyle/>
          <a:p>
            <a:pPr indent="-342900" lvl="0" marL="342900" rtl="0" algn="l">
              <a:lnSpc>
                <a:spcPct val="90000"/>
              </a:lnSpc>
              <a:spcBef>
                <a:spcPts val="0"/>
              </a:spcBef>
              <a:spcAft>
                <a:spcPts val="0"/>
              </a:spcAft>
              <a:buSzPts val="2400"/>
              <a:buFont typeface="Noto Sans Symbols"/>
              <a:buChar char="▪"/>
            </a:pPr>
            <a:r>
              <a:rPr lang="de-CH"/>
              <a:t>Module 1: The basics</a:t>
            </a:r>
            <a:endParaRPr/>
          </a:p>
          <a:p>
            <a:pPr indent="-342900" lvl="0" marL="342900" rtl="0" algn="l">
              <a:lnSpc>
                <a:spcPct val="90000"/>
              </a:lnSpc>
              <a:spcBef>
                <a:spcPts val="1000"/>
              </a:spcBef>
              <a:spcAft>
                <a:spcPts val="0"/>
              </a:spcAft>
              <a:buSzPts val="2400"/>
              <a:buFont typeface="Noto Sans Symbols"/>
              <a:buChar char="▪"/>
            </a:pPr>
            <a:r>
              <a:rPr lang="de-CH"/>
              <a:t>Module 2: openIMIS and national eHealth structure </a:t>
            </a:r>
            <a:endParaRPr/>
          </a:p>
          <a:p>
            <a:pPr indent="-342900" lvl="0" marL="342900" rtl="0" algn="l">
              <a:lnSpc>
                <a:spcPct val="90000"/>
              </a:lnSpc>
              <a:spcBef>
                <a:spcPts val="1000"/>
              </a:spcBef>
              <a:spcAft>
                <a:spcPts val="0"/>
              </a:spcAft>
              <a:buSzPts val="2400"/>
              <a:buFont typeface="Noto Sans Symbols"/>
              <a:buChar char="▪"/>
            </a:pPr>
            <a:r>
              <a:rPr lang="de-CH"/>
              <a:t>Module 3: openIMIS use cases</a:t>
            </a:r>
            <a:endParaRPr/>
          </a:p>
          <a:p>
            <a:pPr indent="-342900" lvl="0" marL="342900" rtl="0" algn="l">
              <a:lnSpc>
                <a:spcPct val="90000"/>
              </a:lnSpc>
              <a:spcBef>
                <a:spcPts val="1000"/>
              </a:spcBef>
              <a:spcAft>
                <a:spcPts val="0"/>
              </a:spcAft>
              <a:buSzPts val="2400"/>
              <a:buFont typeface="Noto Sans Symbols"/>
              <a:buChar char="▪"/>
            </a:pPr>
            <a:r>
              <a:rPr lang="de-CH"/>
              <a:t>Module 4: Sustainability &amp; the role of the openIMIS Community </a:t>
            </a:r>
            <a:endParaRPr/>
          </a:p>
          <a:p>
            <a:pPr indent="0" lvl="0" marL="0" rtl="0" algn="l">
              <a:lnSpc>
                <a:spcPct val="90000"/>
              </a:lnSpc>
              <a:spcBef>
                <a:spcPts val="1000"/>
              </a:spcBef>
              <a:spcAft>
                <a:spcPts val="0"/>
              </a:spcAft>
              <a:buSzPts val="2400"/>
              <a:buNone/>
            </a:pPr>
            <a:r>
              <a:t/>
            </a:r>
            <a:endParaRPr/>
          </a:p>
          <a:p>
            <a:pPr indent="0" lvl="0" marL="0" rtl="0" algn="l">
              <a:lnSpc>
                <a:spcPct val="90000"/>
              </a:lnSpc>
              <a:spcBef>
                <a:spcPts val="1000"/>
              </a:spcBef>
              <a:spcAft>
                <a:spcPts val="0"/>
              </a:spcAft>
              <a:buSzPts val="2400"/>
              <a:buNone/>
            </a:pPr>
            <a:r>
              <a:t/>
            </a:r>
            <a:endParaRPr/>
          </a:p>
          <a:p>
            <a:pPr indent="0" lvl="0" marL="0" rtl="0" algn="l">
              <a:lnSpc>
                <a:spcPct val="90000"/>
              </a:lnSpc>
              <a:spcBef>
                <a:spcPts val="1000"/>
              </a:spcBef>
              <a:spcAft>
                <a:spcPts val="0"/>
              </a:spcAft>
              <a:buSzPts val="2400"/>
              <a:buNone/>
            </a:pPr>
            <a:r>
              <a:rPr lang="de-CH"/>
              <a:t>Duration: overall approx. 2 hours 30min</a:t>
            </a:r>
            <a:endParaRPr/>
          </a:p>
          <a:p>
            <a:pPr indent="0" lvl="0" marL="0" rtl="0" algn="l">
              <a:lnSpc>
                <a:spcPct val="90000"/>
              </a:lnSpc>
              <a:spcBef>
                <a:spcPts val="1000"/>
              </a:spcBef>
              <a:spcAft>
                <a:spcPts val="0"/>
              </a:spcAft>
              <a:buSzPts val="2400"/>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18"/>
          <p:cNvSpPr txBox="1"/>
          <p:nvPr>
            <p:ph type="title"/>
          </p:nvPr>
        </p:nvSpPr>
        <p:spPr>
          <a:xfrm>
            <a:off x="831851" y="1709741"/>
            <a:ext cx="10515600" cy="2852737"/>
          </a:xfrm>
          <a:prstGeom prst="rect">
            <a:avLst/>
          </a:prstGeom>
          <a:solidFill>
            <a:schemeClr val="accent1"/>
          </a:solid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Arial"/>
              <a:buNone/>
            </a:pPr>
            <a:r>
              <a:rPr lang="de-CH"/>
              <a:t>Introduction to openIMIS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19"/>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rial"/>
              <a:buNone/>
            </a:pPr>
            <a:r>
              <a:rPr lang="de-CH"/>
              <a:t>Background</a:t>
            </a:r>
            <a:endParaRPr/>
          </a:p>
        </p:txBody>
      </p:sp>
      <p:sp>
        <p:nvSpPr>
          <p:cNvPr id="219" name="Google Shape;219;p19"/>
          <p:cNvSpPr txBox="1"/>
          <p:nvPr>
            <p:ph idx="1" type="body"/>
          </p:nvPr>
        </p:nvSpPr>
        <p:spPr>
          <a:xfrm>
            <a:off x="838200" y="2164469"/>
            <a:ext cx="10515600" cy="4012497"/>
          </a:xfrm>
          <a:prstGeom prst="rect">
            <a:avLst/>
          </a:prstGeom>
          <a:noFill/>
          <a:ln>
            <a:noFill/>
          </a:ln>
        </p:spPr>
        <p:txBody>
          <a:bodyPr anchorCtr="0" anchor="t" bIns="45700" lIns="91425" spcFirstLastPara="1" rIns="91425" wrap="square" tIns="45700">
            <a:normAutofit/>
          </a:bodyPr>
          <a:lstStyle/>
          <a:p>
            <a:pPr indent="-342900" lvl="0" marL="342900" rtl="0" algn="l">
              <a:lnSpc>
                <a:spcPct val="100000"/>
              </a:lnSpc>
              <a:spcBef>
                <a:spcPts val="0"/>
              </a:spcBef>
              <a:spcAft>
                <a:spcPts val="0"/>
              </a:spcAft>
              <a:buSzPts val="2400"/>
              <a:buFont typeface="Arial"/>
              <a:buChar char="•"/>
            </a:pPr>
            <a:r>
              <a:rPr lang="de-CH"/>
              <a:t>The success of health financing/social protection schemes depend on highly efficient implementation of multiple, complex business processes.</a:t>
            </a:r>
            <a:endParaRPr/>
          </a:p>
          <a:p>
            <a:pPr indent="-342900" lvl="0" marL="342900" rtl="0" algn="l">
              <a:lnSpc>
                <a:spcPct val="100000"/>
              </a:lnSpc>
              <a:spcBef>
                <a:spcPts val="1000"/>
              </a:spcBef>
              <a:spcAft>
                <a:spcPts val="0"/>
              </a:spcAft>
              <a:buSzPts val="2400"/>
              <a:buFont typeface="Arial"/>
              <a:buChar char="•"/>
            </a:pPr>
            <a:r>
              <a:rPr lang="de-CH"/>
              <a:t>Scheme operators in low- and middle-income countries struggle to achieve efficiencies in these schemes when they lack access to appropriate digital technologies.</a:t>
            </a:r>
            <a:endParaRPr/>
          </a:p>
          <a:p>
            <a:pPr indent="-342900" lvl="1" marL="800089" rtl="0" algn="l">
              <a:lnSpc>
                <a:spcPct val="90000"/>
              </a:lnSpc>
              <a:spcBef>
                <a:spcPts val="500"/>
              </a:spcBef>
              <a:spcAft>
                <a:spcPts val="0"/>
              </a:spcAft>
              <a:buSzPts val="2000"/>
              <a:buFont typeface="Arial"/>
              <a:buChar char="•"/>
            </a:pPr>
            <a:r>
              <a:rPr lang="de-CH"/>
              <a:t>Build own IT system</a:t>
            </a:r>
            <a:endParaRPr/>
          </a:p>
          <a:p>
            <a:pPr indent="-342900" lvl="1" marL="800089" rtl="0" algn="l">
              <a:lnSpc>
                <a:spcPct val="90000"/>
              </a:lnSpc>
              <a:spcBef>
                <a:spcPts val="500"/>
              </a:spcBef>
              <a:spcAft>
                <a:spcPts val="0"/>
              </a:spcAft>
              <a:buSzPts val="2000"/>
              <a:buFont typeface="Arial"/>
              <a:buChar char="•"/>
            </a:pPr>
            <a:r>
              <a:rPr lang="de-CH"/>
              <a:t>Buy commercial</a:t>
            </a:r>
            <a:endParaRPr/>
          </a:p>
          <a:p>
            <a:pPr indent="-342900" lvl="1" marL="800089" rtl="0" algn="l">
              <a:lnSpc>
                <a:spcPct val="90000"/>
              </a:lnSpc>
              <a:spcBef>
                <a:spcPts val="500"/>
              </a:spcBef>
              <a:spcAft>
                <a:spcPts val="0"/>
              </a:spcAft>
              <a:buSzPts val="2000"/>
              <a:buFont typeface="Arial"/>
              <a:buChar char="•"/>
            </a:pPr>
            <a:r>
              <a:rPr lang="de-CH"/>
              <a:t>Use opensource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descr="A person sitting in front of a computer&#10;&#10;Description generated with high confidence" id="225" name="Google Shape;225;p20"/>
          <p:cNvPicPr preferRelativeResize="0"/>
          <p:nvPr/>
        </p:nvPicPr>
        <p:blipFill rotWithShape="1">
          <a:blip r:embed="rId3">
            <a:alphaModFix/>
          </a:blip>
          <a:srcRect b="5911" l="0" r="-1" t="0"/>
          <a:stretch/>
        </p:blipFill>
        <p:spPr>
          <a:xfrm>
            <a:off x="6083786" y="-73891"/>
            <a:ext cx="6261330" cy="3719877"/>
          </a:xfrm>
          <a:prstGeom prst="rect">
            <a:avLst/>
          </a:prstGeom>
          <a:noFill/>
          <a:ln>
            <a:noFill/>
          </a:ln>
        </p:spPr>
      </p:pic>
      <p:pic>
        <p:nvPicPr>
          <p:cNvPr descr="A picture containing person, outdoor, tree, man&#10;&#10;Description generated with very high confidence" id="226" name="Google Shape;226;p20"/>
          <p:cNvPicPr preferRelativeResize="0"/>
          <p:nvPr/>
        </p:nvPicPr>
        <p:blipFill rotWithShape="1">
          <a:blip r:embed="rId4">
            <a:alphaModFix/>
          </a:blip>
          <a:srcRect b="-1" l="1559" r="0" t="0"/>
          <a:stretch/>
        </p:blipFill>
        <p:spPr>
          <a:xfrm>
            <a:off x="6083786" y="2642616"/>
            <a:ext cx="6263640" cy="4215384"/>
          </a:xfrm>
          <a:prstGeom prst="rect">
            <a:avLst/>
          </a:prstGeom>
          <a:noFill/>
          <a:ln>
            <a:noFill/>
          </a:ln>
        </p:spPr>
      </p:pic>
      <p:sp>
        <p:nvSpPr>
          <p:cNvPr id="227" name="Google Shape;227;p20"/>
          <p:cNvSpPr txBox="1"/>
          <p:nvPr>
            <p:ph type="title"/>
          </p:nvPr>
        </p:nvSpPr>
        <p:spPr>
          <a:xfrm>
            <a:off x="804997" y="798444"/>
            <a:ext cx="5431045" cy="131166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000000"/>
              </a:buClr>
              <a:buSzPts val="4000"/>
              <a:buFont typeface="Arial"/>
              <a:buNone/>
            </a:pPr>
            <a:r>
              <a:rPr lang="de-CH">
                <a:solidFill>
                  <a:srgbClr val="000000"/>
                </a:solidFill>
              </a:rPr>
              <a:t>What is openIMIS?</a:t>
            </a:r>
            <a:endParaRPr/>
          </a:p>
        </p:txBody>
      </p:sp>
      <p:sp>
        <p:nvSpPr>
          <p:cNvPr id="228" name="Google Shape;228;p20"/>
          <p:cNvSpPr txBox="1"/>
          <p:nvPr>
            <p:ph idx="1" type="body"/>
          </p:nvPr>
        </p:nvSpPr>
        <p:spPr>
          <a:xfrm>
            <a:off x="804997" y="2272143"/>
            <a:ext cx="4803637" cy="378883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700"/>
              <a:buNone/>
            </a:pPr>
            <a:r>
              <a:rPr lang="de-CH" sz="1700">
                <a:solidFill>
                  <a:srgbClr val="000000"/>
                </a:solidFill>
              </a:rPr>
              <a:t>openIMIS is an</a:t>
            </a:r>
            <a:endParaRPr/>
          </a:p>
          <a:p>
            <a:pPr indent="-342900" lvl="0" marL="342900" rtl="0" algn="l">
              <a:lnSpc>
                <a:spcPct val="90000"/>
              </a:lnSpc>
              <a:spcBef>
                <a:spcPts val="1000"/>
              </a:spcBef>
              <a:spcAft>
                <a:spcPts val="0"/>
              </a:spcAft>
              <a:buSzPts val="1700"/>
              <a:buFont typeface="Arial"/>
              <a:buChar char="•"/>
            </a:pPr>
            <a:r>
              <a:rPr b="1" lang="de-CH" sz="1700">
                <a:solidFill>
                  <a:srgbClr val="000000"/>
                </a:solidFill>
              </a:rPr>
              <a:t>open source software for manging social protection processes</a:t>
            </a:r>
            <a:r>
              <a:rPr lang="de-CH" sz="1700">
                <a:solidFill>
                  <a:srgbClr val="000000"/>
                </a:solidFill>
              </a:rPr>
              <a:t>. It helps digitzing the link between beneficiaries, providers and payers for social protection.</a:t>
            </a:r>
            <a:endParaRPr/>
          </a:p>
          <a:p>
            <a:pPr indent="0" lvl="0" marL="0" rtl="0" algn="l">
              <a:lnSpc>
                <a:spcPct val="90000"/>
              </a:lnSpc>
              <a:spcBef>
                <a:spcPts val="1000"/>
              </a:spcBef>
              <a:spcAft>
                <a:spcPts val="0"/>
              </a:spcAft>
              <a:buSzPts val="1700"/>
              <a:buNone/>
            </a:pPr>
            <a:r>
              <a:rPr lang="de-CH" sz="1700">
                <a:solidFill>
                  <a:srgbClr val="000000"/>
                </a:solidFill>
              </a:rPr>
              <a:t>It is </a:t>
            </a:r>
            <a:r>
              <a:rPr b="1" lang="de-CH" sz="1700">
                <a:solidFill>
                  <a:srgbClr val="000000"/>
                </a:solidFill>
              </a:rPr>
              <a:t>supported by a</a:t>
            </a:r>
            <a:endParaRPr/>
          </a:p>
          <a:p>
            <a:pPr indent="-342900" lvl="0" marL="342900" rtl="0" algn="l">
              <a:lnSpc>
                <a:spcPct val="90000"/>
              </a:lnSpc>
              <a:spcBef>
                <a:spcPts val="1000"/>
              </a:spcBef>
              <a:spcAft>
                <a:spcPts val="0"/>
              </a:spcAft>
              <a:buSzPts val="1700"/>
              <a:buFont typeface="Arial"/>
              <a:buChar char="•"/>
            </a:pPr>
            <a:r>
              <a:rPr lang="de-CH" sz="1700">
                <a:solidFill>
                  <a:srgbClr val="000000"/>
                </a:solidFill>
              </a:rPr>
              <a:t>community of developers, users and implementers</a:t>
            </a:r>
            <a:endParaRPr sz="1700">
              <a:solidFill>
                <a:srgbClr val="000000"/>
              </a:solidFill>
            </a:endParaRPr>
          </a:p>
          <a:p>
            <a:pPr indent="0" lvl="0" marL="0" rtl="0" algn="l">
              <a:lnSpc>
                <a:spcPct val="90000"/>
              </a:lnSpc>
              <a:spcBef>
                <a:spcPts val="1000"/>
              </a:spcBef>
              <a:spcAft>
                <a:spcPts val="0"/>
              </a:spcAft>
              <a:buSzPts val="1700"/>
              <a:buNone/>
            </a:pPr>
            <a:r>
              <a:rPr lang="de-CH" sz="1700">
                <a:solidFill>
                  <a:srgbClr val="000000"/>
                </a:solidFill>
              </a:rPr>
              <a:t>With the </a:t>
            </a:r>
            <a:r>
              <a:rPr b="1" lang="de-CH" sz="1700">
                <a:solidFill>
                  <a:srgbClr val="000000"/>
                </a:solidFill>
              </a:rPr>
              <a:t>joint mission to</a:t>
            </a:r>
            <a:endParaRPr b="1" sz="1700">
              <a:solidFill>
                <a:srgbClr val="000000"/>
              </a:solidFill>
            </a:endParaRPr>
          </a:p>
          <a:p>
            <a:pPr indent="-342900" lvl="0" marL="342900" rtl="0" algn="l">
              <a:lnSpc>
                <a:spcPct val="90000"/>
              </a:lnSpc>
              <a:spcBef>
                <a:spcPts val="1000"/>
              </a:spcBef>
              <a:spcAft>
                <a:spcPts val="0"/>
              </a:spcAft>
              <a:buSzPts val="1700"/>
              <a:buFont typeface="Arial"/>
              <a:buChar char="•"/>
            </a:pPr>
            <a:r>
              <a:rPr lang="de-CH" sz="1700">
                <a:solidFill>
                  <a:srgbClr val="000000"/>
                </a:solidFill>
              </a:rPr>
              <a:t>Increase and improve access to universal health coverage (UHC) and universal social protection (USP)</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1"/>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rial"/>
              <a:buNone/>
            </a:pPr>
            <a:r>
              <a:rPr lang="de-CH"/>
              <a:t>The History</a:t>
            </a:r>
            <a:endParaRPr/>
          </a:p>
        </p:txBody>
      </p:sp>
      <p:pic>
        <p:nvPicPr>
          <p:cNvPr id="235" name="Google Shape;235;p21"/>
          <p:cNvPicPr preferRelativeResize="0"/>
          <p:nvPr/>
        </p:nvPicPr>
        <p:blipFill rotWithShape="1">
          <a:blip r:embed="rId3">
            <a:alphaModFix/>
          </a:blip>
          <a:srcRect b="0" l="0" r="0" t="0"/>
          <a:stretch/>
        </p:blipFill>
        <p:spPr>
          <a:xfrm>
            <a:off x="1524571" y="1399005"/>
            <a:ext cx="9142857" cy="511746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pic>
        <p:nvPicPr>
          <p:cNvPr id="241" name="Google Shape;241;p22"/>
          <p:cNvPicPr preferRelativeResize="0"/>
          <p:nvPr/>
        </p:nvPicPr>
        <p:blipFill rotWithShape="1">
          <a:blip r:embed="rId3">
            <a:alphaModFix/>
          </a:blip>
          <a:srcRect b="0" l="0" r="0" t="0"/>
          <a:stretch/>
        </p:blipFill>
        <p:spPr>
          <a:xfrm>
            <a:off x="838200" y="1265150"/>
            <a:ext cx="10515603" cy="4963887"/>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3"/>
          <p:cNvSpPr txBox="1"/>
          <p:nvPr>
            <p:ph idx="1" type="body"/>
          </p:nvPr>
        </p:nvSpPr>
        <p:spPr>
          <a:xfrm>
            <a:off x="838200" y="2164469"/>
            <a:ext cx="10515600" cy="40125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SzPts val="1800"/>
              <a:buNone/>
            </a:pPr>
            <a:r>
              <a:t/>
            </a:r>
            <a:endParaRPr/>
          </a:p>
        </p:txBody>
      </p:sp>
      <p:pic>
        <p:nvPicPr>
          <p:cNvPr id="248" name="Google Shape;248;p23"/>
          <p:cNvPicPr preferRelativeResize="0"/>
          <p:nvPr/>
        </p:nvPicPr>
        <p:blipFill rotWithShape="1">
          <a:blip r:embed="rId3">
            <a:alphaModFix/>
          </a:blip>
          <a:srcRect b="0" l="0" r="0" t="0"/>
          <a:stretch/>
        </p:blipFill>
        <p:spPr>
          <a:xfrm>
            <a:off x="723900" y="1123950"/>
            <a:ext cx="10744200" cy="50673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4"/>
          <p:cNvSpPr txBox="1"/>
          <p:nvPr>
            <p:ph type="title"/>
          </p:nvPr>
        </p:nvSpPr>
        <p:spPr>
          <a:xfrm>
            <a:off x="838200" y="1132247"/>
            <a:ext cx="10515600" cy="9405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SzPts val="1800"/>
              <a:buNone/>
            </a:pPr>
            <a:r>
              <a:rPr lang="de-CH"/>
              <a:t>ILO Collaboration: Implementation in SP</a:t>
            </a:r>
            <a:endParaRPr/>
          </a:p>
        </p:txBody>
      </p:sp>
      <p:sp>
        <p:nvSpPr>
          <p:cNvPr id="255" name="Google Shape;255;p24"/>
          <p:cNvSpPr txBox="1"/>
          <p:nvPr>
            <p:ph idx="1" type="body"/>
          </p:nvPr>
        </p:nvSpPr>
        <p:spPr>
          <a:xfrm>
            <a:off x="838200" y="2164469"/>
            <a:ext cx="10515600" cy="40125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SzPts val="1800"/>
              <a:buNone/>
            </a:pPr>
            <a:r>
              <a:rPr lang="de-CH"/>
              <a:t>								</a:t>
            </a:r>
            <a:endParaRPr/>
          </a:p>
        </p:txBody>
      </p:sp>
      <p:pic>
        <p:nvPicPr>
          <p:cNvPr id="256" name="Google Shape;256;p24"/>
          <p:cNvPicPr preferRelativeResize="0"/>
          <p:nvPr/>
        </p:nvPicPr>
        <p:blipFill rotWithShape="1">
          <a:blip r:embed="rId3">
            <a:alphaModFix/>
          </a:blip>
          <a:srcRect b="0" l="0" r="0" t="0"/>
          <a:stretch/>
        </p:blipFill>
        <p:spPr>
          <a:xfrm>
            <a:off x="4594060" y="2383397"/>
            <a:ext cx="6182705" cy="4012500"/>
          </a:xfrm>
          <a:prstGeom prst="rect">
            <a:avLst/>
          </a:prstGeom>
          <a:noFill/>
          <a:ln>
            <a:noFill/>
          </a:ln>
        </p:spPr>
      </p:pic>
      <p:pic>
        <p:nvPicPr>
          <p:cNvPr id="257" name="Google Shape;257;p24"/>
          <p:cNvPicPr preferRelativeResize="0"/>
          <p:nvPr/>
        </p:nvPicPr>
        <p:blipFill rotWithShape="1">
          <a:blip r:embed="rId4">
            <a:alphaModFix/>
          </a:blip>
          <a:srcRect b="0" l="0" r="0" t="0"/>
          <a:stretch/>
        </p:blipFill>
        <p:spPr>
          <a:xfrm>
            <a:off x="1211825" y="2072747"/>
            <a:ext cx="2895100" cy="43231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6"/>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rPr lang="de-CH"/>
              <a:t>openIMIS Developments</a:t>
            </a:r>
            <a:endParaRPr/>
          </a:p>
        </p:txBody>
      </p:sp>
      <p:sp>
        <p:nvSpPr>
          <p:cNvPr id="264" name="Google Shape;264;p26"/>
          <p:cNvSpPr/>
          <p:nvPr/>
        </p:nvSpPr>
        <p:spPr>
          <a:xfrm>
            <a:off x="838200" y="2498344"/>
            <a:ext cx="5350200" cy="33555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000000"/>
              </a:buClr>
              <a:buSzPts val="1800"/>
              <a:buFont typeface="Arial"/>
              <a:buChar char="•"/>
            </a:pPr>
            <a:r>
              <a:rPr b="0" i="0" lang="de-CH" sz="1800" u="none" cap="none" strike="noStrike">
                <a:solidFill>
                  <a:srgbClr val="000000"/>
                </a:solidFill>
                <a:latin typeface="Arial"/>
                <a:ea typeface="Arial"/>
                <a:cs typeface="Arial"/>
                <a:sym typeface="Arial"/>
              </a:rPr>
              <a:t>The openIMIS product is constantly being developed and improved.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800"/>
              <a:buFont typeface="Arial"/>
              <a:buChar char="•"/>
            </a:pPr>
            <a:r>
              <a:rPr b="0" i="0" lang="de-CH" sz="1800" u="none" cap="none" strike="noStrike">
                <a:solidFill>
                  <a:srgbClr val="000000"/>
                </a:solidFill>
                <a:latin typeface="Arial"/>
                <a:ea typeface="Arial"/>
                <a:cs typeface="Arial"/>
                <a:sym typeface="Arial"/>
              </a:rPr>
              <a:t>It is released on a bi-annual rhythm (April and October).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800"/>
              <a:buFont typeface="Arial"/>
              <a:buChar char="•"/>
            </a:pPr>
            <a:r>
              <a:rPr b="0" i="0" lang="de-CH" sz="1800" u="none" cap="none" strike="noStrike">
                <a:solidFill>
                  <a:srgbClr val="000000"/>
                </a:solidFill>
                <a:latin typeface="Arial"/>
                <a:ea typeface="Arial"/>
                <a:cs typeface="Arial"/>
                <a:sym typeface="Arial"/>
              </a:rPr>
              <a:t>re-architecture from legacy (based on Microsoft and Adroid Technoligies) to modular version (based on Python/Django and Javascript/React)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800"/>
              <a:buFont typeface="Arial"/>
              <a:buChar char="•"/>
            </a:pPr>
            <a:r>
              <a:rPr b="0" i="0" lang="de-CH" sz="1800" u="none" cap="none" strike="noStrike">
                <a:solidFill>
                  <a:srgbClr val="000000"/>
                </a:solidFill>
                <a:latin typeface="Arial"/>
                <a:ea typeface="Arial"/>
                <a:cs typeface="Arial"/>
                <a:sym typeface="Arial"/>
              </a:rPr>
              <a:t>Context specific customizations</a:t>
            </a:r>
            <a:endParaRPr b="0" i="0" sz="1800" u="none" cap="none" strike="noStrike">
              <a:solidFill>
                <a:srgbClr val="000000"/>
              </a:solidFill>
              <a:latin typeface="Arial"/>
              <a:ea typeface="Arial"/>
              <a:cs typeface="Arial"/>
              <a:sym typeface="Arial"/>
            </a:endParaRPr>
          </a:p>
          <a:p>
            <a:pPr indent="-196850" lvl="0" marL="28575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65" name="Google Shape;265;p26"/>
          <p:cNvPicPr preferRelativeResize="0"/>
          <p:nvPr/>
        </p:nvPicPr>
        <p:blipFill rotWithShape="1">
          <a:blip r:embed="rId3">
            <a:alphaModFix/>
          </a:blip>
          <a:srcRect b="0" l="0" r="0" t="0"/>
          <a:stretch/>
        </p:blipFill>
        <p:spPr>
          <a:xfrm>
            <a:off x="4504147" y="1557933"/>
            <a:ext cx="9142857" cy="511746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7"/>
          <p:cNvSpPr txBox="1"/>
          <p:nvPr>
            <p:ph type="title"/>
          </p:nvPr>
        </p:nvSpPr>
        <p:spPr>
          <a:xfrm>
            <a:off x="852195" y="1193100"/>
            <a:ext cx="8776500" cy="9405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rial"/>
              <a:buNone/>
            </a:pPr>
            <a:r>
              <a:rPr lang="de-CH"/>
              <a:t>Information Flows within openIMIS </a:t>
            </a:r>
            <a:endParaRPr/>
          </a:p>
        </p:txBody>
      </p:sp>
      <p:pic>
        <p:nvPicPr>
          <p:cNvPr id="272" name="Google Shape;272;p27"/>
          <p:cNvPicPr preferRelativeResize="0"/>
          <p:nvPr/>
        </p:nvPicPr>
        <p:blipFill rotWithShape="1">
          <a:blip r:embed="rId3">
            <a:alphaModFix/>
          </a:blip>
          <a:srcRect b="0" l="0" r="0" t="0"/>
          <a:stretch/>
        </p:blipFill>
        <p:spPr>
          <a:xfrm>
            <a:off x="976408" y="2058955"/>
            <a:ext cx="8864383" cy="461247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8"/>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44"/>
              <a:buFont typeface="Arial"/>
              <a:buNone/>
            </a:pPr>
            <a:r>
              <a:rPr lang="de-CH"/>
              <a:t>openIMIS Workflows for Health Financing </a:t>
            </a:r>
            <a:endParaRPr/>
          </a:p>
        </p:txBody>
      </p:sp>
      <p:grpSp>
        <p:nvGrpSpPr>
          <p:cNvPr id="279" name="Google Shape;279;p28"/>
          <p:cNvGrpSpPr/>
          <p:nvPr/>
        </p:nvGrpSpPr>
        <p:grpSpPr>
          <a:xfrm>
            <a:off x="1970582" y="2072658"/>
            <a:ext cx="8250834" cy="4063171"/>
            <a:chOff x="838200" y="2139131"/>
            <a:chExt cx="8250834" cy="4063171"/>
          </a:xfrm>
        </p:grpSpPr>
        <p:pic>
          <p:nvPicPr>
            <p:cNvPr descr="Bild" id="280" name="Google Shape;280;p28"/>
            <p:cNvPicPr preferRelativeResize="0"/>
            <p:nvPr/>
          </p:nvPicPr>
          <p:blipFill rotWithShape="1">
            <a:blip r:embed="rId3">
              <a:alphaModFix/>
            </a:blip>
            <a:srcRect b="0" l="0" r="25275" t="0"/>
            <a:stretch/>
          </p:blipFill>
          <p:spPr>
            <a:xfrm>
              <a:off x="838200" y="2139132"/>
              <a:ext cx="6191932" cy="4063170"/>
            </a:xfrm>
            <a:prstGeom prst="rect">
              <a:avLst/>
            </a:prstGeom>
            <a:noFill/>
            <a:ln>
              <a:noFill/>
            </a:ln>
          </p:spPr>
        </p:pic>
        <p:pic>
          <p:nvPicPr>
            <p:cNvPr descr="Bild" id="281" name="Google Shape;281;p28"/>
            <p:cNvPicPr preferRelativeResize="0"/>
            <p:nvPr/>
          </p:nvPicPr>
          <p:blipFill rotWithShape="1">
            <a:blip r:embed="rId4">
              <a:alphaModFix/>
            </a:blip>
            <a:srcRect b="0" l="75860" r="0" t="0"/>
            <a:stretch/>
          </p:blipFill>
          <p:spPr>
            <a:xfrm>
              <a:off x="7088784" y="2139131"/>
              <a:ext cx="2000250" cy="4063170"/>
            </a:xfrm>
            <a:prstGeom prst="rect">
              <a:avLst/>
            </a:prstGeom>
            <a:noFill/>
            <a:ln>
              <a:noFill/>
            </a:ln>
          </p:spPr>
        </p:pic>
        <p:sp>
          <p:nvSpPr>
            <p:cNvPr id="282" name="Google Shape;282;p28"/>
            <p:cNvSpPr/>
            <p:nvPr/>
          </p:nvSpPr>
          <p:spPr>
            <a:xfrm>
              <a:off x="3397541" y="2357306"/>
              <a:ext cx="1350628" cy="251670"/>
            </a:xfrm>
            <a:prstGeom prst="rect">
              <a:avLst/>
            </a:prstGeom>
            <a:solidFill>
              <a:srgbClr val="7899A6"/>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de-CH" sz="1400" u="none" cap="none" strike="noStrike">
                  <a:solidFill>
                    <a:schemeClr val="lt1"/>
                  </a:solidFill>
                  <a:latin typeface="Arial"/>
                  <a:ea typeface="Arial"/>
                  <a:cs typeface="Arial"/>
                  <a:sym typeface="Arial"/>
                </a:rPr>
                <a:t>SERVICE UTILIZATION</a:t>
              </a:r>
              <a:endParaRPr b="1" i="0" sz="1400" u="none" cap="none" strike="noStrike">
                <a:solidFill>
                  <a:schemeClr val="lt1"/>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3"/>
          <p:cNvSpPr/>
          <p:nvPr/>
        </p:nvSpPr>
        <p:spPr>
          <a:xfrm>
            <a:off x="0" y="0"/>
            <a:ext cx="12192000" cy="6858000"/>
          </a:xfrm>
          <a:prstGeom prst="rect">
            <a:avLst/>
          </a:prstGeom>
          <a:solidFill>
            <a:schemeClr val="accent1">
              <a:alpha val="32941"/>
            </a:schemeClr>
          </a:solidFill>
          <a:ln cap="flat" cmpd="sng" w="12700">
            <a:solidFill>
              <a:srgbClr val="00485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77" name="Google Shape;77;p3"/>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Arial"/>
              <a:buNone/>
            </a:pPr>
            <a:r>
              <a:rPr lang="de-CH">
                <a:solidFill>
                  <a:schemeClr val="lt1"/>
                </a:solidFill>
              </a:rPr>
              <a:t>Learning Objectives Module 1 and 2 </a:t>
            </a:r>
            <a:endParaRPr>
              <a:solidFill>
                <a:schemeClr val="lt1"/>
              </a:solidFill>
            </a:endParaRPr>
          </a:p>
        </p:txBody>
      </p:sp>
      <p:sp>
        <p:nvSpPr>
          <p:cNvPr id="78" name="Google Shape;78;p3"/>
          <p:cNvSpPr txBox="1"/>
          <p:nvPr>
            <p:ph idx="1" type="body"/>
          </p:nvPr>
        </p:nvSpPr>
        <p:spPr>
          <a:xfrm>
            <a:off x="838200" y="2164469"/>
            <a:ext cx="10515600" cy="3670500"/>
          </a:xfrm>
          <a:prstGeom prst="rect">
            <a:avLst/>
          </a:prstGeom>
          <a:noFill/>
          <a:ln>
            <a:noFill/>
          </a:ln>
        </p:spPr>
        <p:txBody>
          <a:bodyPr anchorCtr="0" anchor="t" bIns="45700" lIns="91425" spcFirstLastPara="1" rIns="91425" wrap="square" tIns="45700">
            <a:spAutoFit/>
          </a:bodyPr>
          <a:lstStyle/>
          <a:p>
            <a:pPr indent="-388620" lvl="0" marL="342900" rtl="0" algn="l">
              <a:lnSpc>
                <a:spcPct val="90000"/>
              </a:lnSpc>
              <a:spcBef>
                <a:spcPts val="0"/>
              </a:spcBef>
              <a:spcAft>
                <a:spcPts val="0"/>
              </a:spcAft>
              <a:buSzPts val="2400"/>
              <a:buChar char="●"/>
            </a:pPr>
            <a:r>
              <a:rPr lang="de-CH"/>
              <a:t>Module 1: The basics</a:t>
            </a:r>
            <a:endParaRPr/>
          </a:p>
          <a:p>
            <a:pPr indent="-381000" lvl="1" marL="800089" rtl="0" algn="l">
              <a:lnSpc>
                <a:spcPct val="90000"/>
              </a:lnSpc>
              <a:spcBef>
                <a:spcPts val="500"/>
              </a:spcBef>
              <a:spcAft>
                <a:spcPts val="0"/>
              </a:spcAft>
              <a:buSzPts val="2000"/>
              <a:buChar char="○"/>
            </a:pPr>
            <a:r>
              <a:rPr lang="de-CH">
                <a:solidFill>
                  <a:schemeClr val="accent1"/>
                </a:solidFill>
              </a:rPr>
              <a:t>Understand key health systems and financing terms</a:t>
            </a:r>
            <a:endParaRPr>
              <a:solidFill>
                <a:schemeClr val="accent1"/>
              </a:solidFill>
            </a:endParaRPr>
          </a:p>
          <a:p>
            <a:pPr indent="-381000" lvl="1" marL="800089" rtl="0" algn="l">
              <a:lnSpc>
                <a:spcPct val="90000"/>
              </a:lnSpc>
              <a:spcBef>
                <a:spcPts val="500"/>
              </a:spcBef>
              <a:spcAft>
                <a:spcPts val="0"/>
              </a:spcAft>
              <a:buSzPts val="2000"/>
              <a:buChar char="○"/>
            </a:pPr>
            <a:r>
              <a:rPr lang="de-CH">
                <a:solidFill>
                  <a:schemeClr val="accent1"/>
                </a:solidFill>
              </a:rPr>
              <a:t>Explain the functionalities of openIMIS, including the enrollment and claims processes</a:t>
            </a:r>
            <a:endParaRPr/>
          </a:p>
          <a:p>
            <a:pPr indent="-381000" lvl="1" marL="800089" rtl="0" algn="l">
              <a:lnSpc>
                <a:spcPct val="90000"/>
              </a:lnSpc>
              <a:spcBef>
                <a:spcPts val="500"/>
              </a:spcBef>
              <a:spcAft>
                <a:spcPts val="0"/>
              </a:spcAft>
              <a:buSzPts val="2000"/>
              <a:buChar char="○"/>
            </a:pPr>
            <a:r>
              <a:rPr lang="de-CH">
                <a:solidFill>
                  <a:schemeClr val="accent1"/>
                </a:solidFill>
              </a:rPr>
              <a:t>Outline the boundaries of openIMIS (what it can and cannot do)</a:t>
            </a:r>
            <a:endParaRPr/>
          </a:p>
          <a:p>
            <a:pPr indent="-388620" lvl="0" marL="342900" rtl="0" algn="l">
              <a:lnSpc>
                <a:spcPct val="90000"/>
              </a:lnSpc>
              <a:spcBef>
                <a:spcPts val="1000"/>
              </a:spcBef>
              <a:spcAft>
                <a:spcPts val="0"/>
              </a:spcAft>
              <a:buSzPts val="2400"/>
              <a:buChar char="●"/>
            </a:pPr>
            <a:r>
              <a:rPr lang="de-CH"/>
              <a:t>Module 2: openIMIS and national eHealth structure </a:t>
            </a:r>
            <a:endParaRPr/>
          </a:p>
          <a:p>
            <a:pPr indent="-381000" lvl="1" marL="800089" rtl="0" algn="l">
              <a:lnSpc>
                <a:spcPct val="90000"/>
              </a:lnSpc>
              <a:spcBef>
                <a:spcPts val="500"/>
              </a:spcBef>
              <a:spcAft>
                <a:spcPts val="0"/>
              </a:spcAft>
              <a:buSzPts val="2000"/>
              <a:buChar char="○"/>
            </a:pPr>
            <a:r>
              <a:rPr lang="de-CH">
                <a:solidFill>
                  <a:schemeClr val="accent1"/>
                </a:solidFill>
              </a:rPr>
              <a:t>Relate the position of openIMIS within a national eHealth landscape</a:t>
            </a:r>
            <a:endParaRPr/>
          </a:p>
          <a:p>
            <a:pPr indent="-381000" lvl="1" marL="800089" rtl="0" algn="l">
              <a:lnSpc>
                <a:spcPct val="90000"/>
              </a:lnSpc>
              <a:spcBef>
                <a:spcPts val="500"/>
              </a:spcBef>
              <a:spcAft>
                <a:spcPts val="0"/>
              </a:spcAft>
              <a:buSzPts val="2000"/>
              <a:buChar char="○"/>
            </a:pPr>
            <a:r>
              <a:rPr lang="de-CH">
                <a:solidFill>
                  <a:schemeClr val="accent1"/>
                </a:solidFill>
              </a:rPr>
              <a:t>Summarize the interoperability of openIMIS with other systems</a:t>
            </a:r>
            <a:endParaRPr/>
          </a:p>
          <a:p>
            <a:pPr indent="-381000" lvl="1" marL="800089" rtl="0" algn="l">
              <a:lnSpc>
                <a:spcPct val="90000"/>
              </a:lnSpc>
              <a:spcBef>
                <a:spcPts val="500"/>
              </a:spcBef>
              <a:spcAft>
                <a:spcPts val="0"/>
              </a:spcAft>
              <a:buSzPts val="2000"/>
              <a:buChar char="○"/>
            </a:pPr>
            <a:r>
              <a:rPr lang="de-CH">
                <a:solidFill>
                  <a:schemeClr val="accent1"/>
                </a:solidFill>
              </a:rPr>
              <a:t>Compare with other software such as DHIS2 &amp; OpenMRS</a:t>
            </a:r>
            <a:endParaRPr/>
          </a:p>
          <a:p>
            <a:pPr indent="0" lvl="0" marL="0" rtl="0" algn="l">
              <a:lnSpc>
                <a:spcPct val="90000"/>
              </a:lnSpc>
              <a:spcBef>
                <a:spcPts val="1000"/>
              </a:spcBef>
              <a:spcAft>
                <a:spcPts val="0"/>
              </a:spcAft>
              <a:buSzPts val="2400"/>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9"/>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rial"/>
              <a:buNone/>
            </a:pPr>
            <a:r>
              <a:rPr lang="de-CH"/>
              <a:t>Definition of Registers</a:t>
            </a:r>
            <a:endParaRPr/>
          </a:p>
        </p:txBody>
      </p:sp>
      <p:pic>
        <p:nvPicPr>
          <p:cNvPr id="289" name="Google Shape;289;p29"/>
          <p:cNvPicPr preferRelativeResize="0"/>
          <p:nvPr/>
        </p:nvPicPr>
        <p:blipFill rotWithShape="1">
          <a:blip r:embed="rId3">
            <a:alphaModFix/>
          </a:blip>
          <a:srcRect b="0" l="0" r="0" t="0"/>
          <a:stretch/>
        </p:blipFill>
        <p:spPr>
          <a:xfrm>
            <a:off x="1524571" y="1827625"/>
            <a:ext cx="9142857" cy="511746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0"/>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rial"/>
              <a:buNone/>
            </a:pPr>
            <a:r>
              <a:rPr lang="de-CH"/>
              <a:t>Enrollment </a:t>
            </a:r>
            <a:endParaRPr/>
          </a:p>
        </p:txBody>
      </p:sp>
      <p:pic>
        <p:nvPicPr>
          <p:cNvPr id="296" name="Google Shape;296;p30"/>
          <p:cNvPicPr preferRelativeResize="0"/>
          <p:nvPr/>
        </p:nvPicPr>
        <p:blipFill rotWithShape="1">
          <a:blip r:embed="rId3">
            <a:alphaModFix/>
          </a:blip>
          <a:srcRect b="0" l="0" r="0" t="0"/>
          <a:stretch/>
        </p:blipFill>
        <p:spPr>
          <a:xfrm>
            <a:off x="838200" y="2258118"/>
            <a:ext cx="5225384" cy="3642581"/>
          </a:xfrm>
          <a:prstGeom prst="rect">
            <a:avLst/>
          </a:prstGeom>
          <a:noFill/>
          <a:ln>
            <a:noFill/>
          </a:ln>
          <a:effectLst>
            <a:outerShdw blurRad="292100" rotWithShape="0" algn="tl" dir="2700000" dist="139700">
              <a:srgbClr val="333333">
                <a:alpha val="64705"/>
              </a:srgbClr>
            </a:outerShdw>
          </a:effectLst>
        </p:spPr>
      </p:pic>
      <p:pic>
        <p:nvPicPr>
          <p:cNvPr id="297" name="Google Shape;297;p30"/>
          <p:cNvPicPr preferRelativeResize="0"/>
          <p:nvPr/>
        </p:nvPicPr>
        <p:blipFill rotWithShape="1">
          <a:blip r:embed="rId4">
            <a:alphaModFix/>
          </a:blip>
          <a:srcRect b="0" l="0" r="0" t="0"/>
          <a:stretch/>
        </p:blipFill>
        <p:spPr>
          <a:xfrm>
            <a:off x="6435969" y="2274908"/>
            <a:ext cx="4678944" cy="3592386"/>
          </a:xfrm>
          <a:prstGeom prst="rect">
            <a:avLst/>
          </a:prstGeom>
          <a:solidFill>
            <a:srgbClr val="ECECEC"/>
          </a:solidFill>
          <a:ln cap="sq" cmpd="sng" w="889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1"/>
          <p:cNvSpPr txBox="1"/>
          <p:nvPr>
            <p:ph type="title"/>
          </p:nvPr>
        </p:nvSpPr>
        <p:spPr>
          <a:xfrm>
            <a:off x="838200" y="1132247"/>
            <a:ext cx="10065000" cy="9405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Arial"/>
              <a:buNone/>
            </a:pPr>
            <a:r>
              <a:rPr lang="de-CH"/>
              <a:t>Service Utilization &amp; Claims Management</a:t>
            </a:r>
            <a:endParaRPr/>
          </a:p>
        </p:txBody>
      </p:sp>
      <p:pic>
        <p:nvPicPr>
          <p:cNvPr id="304" name="Google Shape;304;p31"/>
          <p:cNvPicPr preferRelativeResize="0"/>
          <p:nvPr/>
        </p:nvPicPr>
        <p:blipFill rotWithShape="1">
          <a:blip r:embed="rId3">
            <a:alphaModFix/>
          </a:blip>
          <a:srcRect b="0" l="0" r="0" t="0"/>
          <a:stretch/>
        </p:blipFill>
        <p:spPr>
          <a:xfrm>
            <a:off x="1629122" y="1987870"/>
            <a:ext cx="8483155" cy="474821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32"/>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rial"/>
              <a:buNone/>
            </a:pPr>
            <a:r>
              <a:rPr lang="de-CH"/>
              <a:t>Claims Management</a:t>
            </a:r>
            <a:endParaRPr/>
          </a:p>
        </p:txBody>
      </p:sp>
      <p:pic>
        <p:nvPicPr>
          <p:cNvPr id="311" name="Google Shape;311;p32"/>
          <p:cNvPicPr preferRelativeResize="0"/>
          <p:nvPr/>
        </p:nvPicPr>
        <p:blipFill rotWithShape="1">
          <a:blip r:embed="rId3">
            <a:alphaModFix/>
          </a:blip>
          <a:srcRect b="0" l="0" r="0" t="0"/>
          <a:stretch/>
        </p:blipFill>
        <p:spPr>
          <a:xfrm>
            <a:off x="883298" y="2837363"/>
            <a:ext cx="5130794" cy="3028481"/>
          </a:xfrm>
          <a:prstGeom prst="rect">
            <a:avLst/>
          </a:prstGeom>
          <a:solidFill>
            <a:srgbClr val="ECECEC"/>
          </a:solidFill>
          <a:ln cap="sq" cmpd="sng" w="889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pic>
        <p:nvPicPr>
          <p:cNvPr id="312" name="Google Shape;312;p32"/>
          <p:cNvPicPr preferRelativeResize="0"/>
          <p:nvPr/>
        </p:nvPicPr>
        <p:blipFill rotWithShape="1">
          <a:blip r:embed="rId4">
            <a:alphaModFix/>
          </a:blip>
          <a:srcRect b="0" l="0" r="0" t="0"/>
          <a:stretch/>
        </p:blipFill>
        <p:spPr>
          <a:xfrm>
            <a:off x="6298684" y="3042634"/>
            <a:ext cx="4928632" cy="2617935"/>
          </a:xfrm>
          <a:prstGeom prst="rect">
            <a:avLst/>
          </a:prstGeom>
          <a:solidFill>
            <a:srgbClr val="ECECEC"/>
          </a:solidFill>
          <a:ln cap="sq" cmpd="sng" w="88900">
            <a:solidFill>
              <a:srgbClr val="FFFFFF"/>
            </a:solidFill>
            <a:prstDash val="solid"/>
            <a:miter lim="800000"/>
            <a:headEnd len="sm" w="sm" type="none"/>
            <a:tailEnd len="sm" w="sm" type="none"/>
          </a:ln>
          <a:effectLst>
            <a:outerShdw blurRad="55000" rotWithShape="0" algn="tl" dir="5400000" dist="18000">
              <a:srgbClr val="000000">
                <a:alpha val="40000"/>
              </a:srgbClr>
            </a:outerShdw>
          </a:effectLst>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3"/>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rial"/>
              <a:buNone/>
            </a:pPr>
            <a:r>
              <a:rPr lang="de-CH"/>
              <a:t>Monitoring &amp; Reporting</a:t>
            </a:r>
            <a:endParaRPr/>
          </a:p>
        </p:txBody>
      </p:sp>
      <p:sp>
        <p:nvSpPr>
          <p:cNvPr id="319" name="Google Shape;319;p33"/>
          <p:cNvSpPr/>
          <p:nvPr/>
        </p:nvSpPr>
        <p:spPr>
          <a:xfrm>
            <a:off x="838200" y="2545350"/>
            <a:ext cx="5823900" cy="3631500"/>
          </a:xfrm>
          <a:prstGeom prst="rect">
            <a:avLst/>
          </a:prstGeom>
          <a:noFill/>
          <a:ln>
            <a:noFill/>
          </a:ln>
        </p:spPr>
        <p:txBody>
          <a:bodyPr anchorCtr="0" anchor="t" bIns="45700" lIns="91425" spcFirstLastPara="1" rIns="91425" wrap="square" tIns="45700">
            <a:noAutofit/>
          </a:bodyPr>
          <a:lstStyle/>
          <a:p>
            <a:pPr indent="-342900" lvl="0" marL="342900" marR="0" rtl="0" algn="l">
              <a:lnSpc>
                <a:spcPct val="90000"/>
              </a:lnSpc>
              <a:spcBef>
                <a:spcPts val="0"/>
              </a:spcBef>
              <a:spcAft>
                <a:spcPts val="0"/>
              </a:spcAft>
              <a:buClr>
                <a:schemeClr val="accent1"/>
              </a:buClr>
              <a:buSzPts val="2000"/>
              <a:buFont typeface="Arial"/>
              <a:buChar char="•"/>
            </a:pPr>
            <a:r>
              <a:rPr b="0" i="0" lang="de-CH" sz="2000" u="none" cap="none" strike="noStrike">
                <a:solidFill>
                  <a:schemeClr val="dk1"/>
                </a:solidFill>
                <a:latin typeface="Arial"/>
                <a:ea typeface="Arial"/>
                <a:cs typeface="Arial"/>
                <a:sym typeface="Arial"/>
              </a:rPr>
              <a:t>Primary operational indicators-policies &amp; claims</a:t>
            </a:r>
            <a:endParaRPr b="0" i="0" sz="2000" u="none" cap="none" strike="noStrike">
              <a:solidFill>
                <a:srgbClr val="000000"/>
              </a:solidFill>
              <a:latin typeface="Arial"/>
              <a:ea typeface="Arial"/>
              <a:cs typeface="Arial"/>
              <a:sym typeface="Arial"/>
            </a:endParaRPr>
          </a:p>
          <a:p>
            <a:pPr indent="-342900" lvl="0" marL="342900" marR="0" rtl="0" algn="l">
              <a:lnSpc>
                <a:spcPct val="90000"/>
              </a:lnSpc>
              <a:spcBef>
                <a:spcPts val="1000"/>
              </a:spcBef>
              <a:spcAft>
                <a:spcPts val="0"/>
              </a:spcAft>
              <a:buClr>
                <a:schemeClr val="accent1"/>
              </a:buClr>
              <a:buSzPts val="2000"/>
              <a:buFont typeface="Arial"/>
              <a:buChar char="•"/>
            </a:pPr>
            <a:r>
              <a:rPr b="0" i="0" lang="de-CH" sz="2000" u="none" cap="none" strike="noStrike">
                <a:solidFill>
                  <a:schemeClr val="dk1"/>
                </a:solidFill>
                <a:latin typeface="Arial"/>
                <a:ea typeface="Arial"/>
                <a:cs typeface="Arial"/>
                <a:sym typeface="Arial"/>
              </a:rPr>
              <a:t>Derived operational indicators</a:t>
            </a:r>
            <a:endParaRPr b="0" i="0" sz="2000" u="none" cap="none" strike="noStrike">
              <a:solidFill>
                <a:srgbClr val="000000"/>
              </a:solidFill>
              <a:latin typeface="Arial"/>
              <a:ea typeface="Arial"/>
              <a:cs typeface="Arial"/>
              <a:sym typeface="Arial"/>
            </a:endParaRPr>
          </a:p>
          <a:p>
            <a:pPr indent="-342900" lvl="0" marL="342900" marR="0" rtl="0" algn="l">
              <a:lnSpc>
                <a:spcPct val="90000"/>
              </a:lnSpc>
              <a:spcBef>
                <a:spcPts val="1000"/>
              </a:spcBef>
              <a:spcAft>
                <a:spcPts val="0"/>
              </a:spcAft>
              <a:buClr>
                <a:schemeClr val="accent1"/>
              </a:buClr>
              <a:buSzPts val="2000"/>
              <a:buFont typeface="Arial"/>
              <a:buChar char="•"/>
            </a:pPr>
            <a:r>
              <a:rPr b="0" i="0" lang="de-CH" sz="2000" u="none" cap="none" strike="noStrike">
                <a:solidFill>
                  <a:schemeClr val="dk1"/>
                </a:solidFill>
                <a:latin typeface="Arial"/>
                <a:ea typeface="Arial"/>
                <a:cs typeface="Arial"/>
                <a:sym typeface="Arial"/>
              </a:rPr>
              <a:t>Contribution collection</a:t>
            </a:r>
            <a:endParaRPr b="0" i="0" sz="2000" u="none" cap="none" strike="noStrike">
              <a:solidFill>
                <a:srgbClr val="000000"/>
              </a:solidFill>
              <a:latin typeface="Arial"/>
              <a:ea typeface="Arial"/>
              <a:cs typeface="Arial"/>
              <a:sym typeface="Arial"/>
            </a:endParaRPr>
          </a:p>
          <a:p>
            <a:pPr indent="-342900" lvl="0" marL="342900" marR="0" rtl="0" algn="l">
              <a:lnSpc>
                <a:spcPct val="90000"/>
              </a:lnSpc>
              <a:spcBef>
                <a:spcPts val="1000"/>
              </a:spcBef>
              <a:spcAft>
                <a:spcPts val="0"/>
              </a:spcAft>
              <a:buClr>
                <a:schemeClr val="accent1"/>
              </a:buClr>
              <a:buSzPts val="2000"/>
              <a:buFont typeface="Arial"/>
              <a:buChar char="•"/>
            </a:pPr>
            <a:r>
              <a:rPr b="0" i="0" lang="de-CH" sz="2000" u="none" cap="none" strike="noStrike">
                <a:solidFill>
                  <a:schemeClr val="dk1"/>
                </a:solidFill>
                <a:latin typeface="Arial"/>
                <a:ea typeface="Arial"/>
                <a:cs typeface="Arial"/>
                <a:sym typeface="Arial"/>
              </a:rPr>
              <a:t>Product sales</a:t>
            </a:r>
            <a:endParaRPr b="0" i="0" sz="2000" u="none" cap="none" strike="noStrike">
              <a:solidFill>
                <a:srgbClr val="000000"/>
              </a:solidFill>
              <a:latin typeface="Arial"/>
              <a:ea typeface="Arial"/>
              <a:cs typeface="Arial"/>
              <a:sym typeface="Arial"/>
            </a:endParaRPr>
          </a:p>
          <a:p>
            <a:pPr indent="-342900" lvl="0" marL="342900" marR="0" rtl="0" algn="l">
              <a:lnSpc>
                <a:spcPct val="90000"/>
              </a:lnSpc>
              <a:spcBef>
                <a:spcPts val="1000"/>
              </a:spcBef>
              <a:spcAft>
                <a:spcPts val="0"/>
              </a:spcAft>
              <a:buClr>
                <a:schemeClr val="accent1"/>
              </a:buClr>
              <a:buSzPts val="2000"/>
              <a:buFont typeface="Arial"/>
              <a:buChar char="•"/>
            </a:pPr>
            <a:r>
              <a:rPr b="0" i="0" lang="de-CH" sz="2000" u="none" cap="none" strike="noStrike">
                <a:solidFill>
                  <a:schemeClr val="dk1"/>
                </a:solidFill>
                <a:latin typeface="Arial"/>
                <a:ea typeface="Arial"/>
                <a:cs typeface="Arial"/>
                <a:sym typeface="Arial"/>
              </a:rPr>
              <a:t>Contribution distribution</a:t>
            </a:r>
            <a:endParaRPr b="0" i="0" sz="2000" u="none" cap="none" strike="noStrike">
              <a:solidFill>
                <a:srgbClr val="000000"/>
              </a:solidFill>
              <a:latin typeface="Arial"/>
              <a:ea typeface="Arial"/>
              <a:cs typeface="Arial"/>
              <a:sym typeface="Arial"/>
            </a:endParaRPr>
          </a:p>
          <a:p>
            <a:pPr indent="-342900" lvl="0" marL="342900" marR="0" rtl="0" algn="l">
              <a:lnSpc>
                <a:spcPct val="90000"/>
              </a:lnSpc>
              <a:spcBef>
                <a:spcPts val="1000"/>
              </a:spcBef>
              <a:spcAft>
                <a:spcPts val="0"/>
              </a:spcAft>
              <a:buClr>
                <a:schemeClr val="accent1"/>
              </a:buClr>
              <a:buSzPts val="2000"/>
              <a:buFont typeface="Arial"/>
              <a:buChar char="•"/>
            </a:pPr>
            <a:r>
              <a:rPr b="0" i="0" lang="de-CH" sz="2000" u="none" cap="none" strike="noStrike">
                <a:solidFill>
                  <a:schemeClr val="dk1"/>
                </a:solidFill>
                <a:latin typeface="Arial"/>
                <a:ea typeface="Arial"/>
                <a:cs typeface="Arial"/>
                <a:sym typeface="Arial"/>
              </a:rPr>
              <a:t>User activity report</a:t>
            </a:r>
            <a:endParaRPr b="0" i="0" sz="2000" u="none" cap="none" strike="noStrike">
              <a:solidFill>
                <a:srgbClr val="000000"/>
              </a:solidFill>
              <a:latin typeface="Arial"/>
              <a:ea typeface="Arial"/>
              <a:cs typeface="Arial"/>
              <a:sym typeface="Arial"/>
            </a:endParaRPr>
          </a:p>
          <a:p>
            <a:pPr indent="-342900" lvl="0" marL="342900" marR="0" rtl="0" algn="l">
              <a:lnSpc>
                <a:spcPct val="90000"/>
              </a:lnSpc>
              <a:spcBef>
                <a:spcPts val="1000"/>
              </a:spcBef>
              <a:spcAft>
                <a:spcPts val="0"/>
              </a:spcAft>
              <a:buClr>
                <a:schemeClr val="accent1"/>
              </a:buClr>
              <a:buSzPts val="2000"/>
              <a:buFont typeface="Arial"/>
              <a:buChar char="•"/>
            </a:pPr>
            <a:r>
              <a:rPr b="0" i="0" lang="de-CH" sz="2000" u="none" cap="none" strike="noStrike">
                <a:solidFill>
                  <a:schemeClr val="dk1"/>
                </a:solidFill>
                <a:latin typeface="Arial"/>
                <a:ea typeface="Arial"/>
                <a:cs typeface="Arial"/>
                <a:sym typeface="Arial"/>
              </a:rPr>
              <a:t>Enrolment performance indicators</a:t>
            </a:r>
            <a:endParaRPr b="0" i="0" sz="2000" u="none" cap="none" strike="noStrike">
              <a:solidFill>
                <a:srgbClr val="000000"/>
              </a:solidFill>
              <a:latin typeface="Arial"/>
              <a:ea typeface="Arial"/>
              <a:cs typeface="Arial"/>
              <a:sym typeface="Arial"/>
            </a:endParaRPr>
          </a:p>
          <a:p>
            <a:pPr indent="-342900" lvl="0" marL="342900" marR="0" rtl="0" algn="l">
              <a:lnSpc>
                <a:spcPct val="90000"/>
              </a:lnSpc>
              <a:spcBef>
                <a:spcPts val="1000"/>
              </a:spcBef>
              <a:spcAft>
                <a:spcPts val="0"/>
              </a:spcAft>
              <a:buClr>
                <a:schemeClr val="accent1"/>
              </a:buClr>
              <a:buSzPts val="2000"/>
              <a:buFont typeface="Arial"/>
              <a:buChar char="•"/>
            </a:pPr>
            <a:r>
              <a:rPr b="0" i="0" lang="de-CH" sz="2000" u="none" cap="none" strike="noStrike">
                <a:solidFill>
                  <a:schemeClr val="dk1"/>
                </a:solidFill>
                <a:latin typeface="Arial"/>
                <a:ea typeface="Arial"/>
                <a:cs typeface="Arial"/>
                <a:sym typeface="Arial"/>
              </a:rPr>
              <a:t>Status of registers</a:t>
            </a:r>
            <a:endParaRPr b="0" i="0" sz="2000" u="none" cap="none" strike="noStrike">
              <a:solidFill>
                <a:schemeClr val="dk1"/>
              </a:solidFill>
              <a:latin typeface="Arial"/>
              <a:ea typeface="Arial"/>
              <a:cs typeface="Arial"/>
              <a:sym typeface="Arial"/>
            </a:endParaRPr>
          </a:p>
          <a:p>
            <a:pPr indent="0" lvl="0" marL="0" marR="0" rtl="0" algn="l">
              <a:lnSpc>
                <a:spcPct val="90000"/>
              </a:lnSpc>
              <a:spcBef>
                <a:spcPts val="1000"/>
              </a:spcBef>
              <a:spcAft>
                <a:spcPts val="0"/>
              </a:spcAft>
              <a:buNone/>
            </a:pPr>
            <a:r>
              <a:t/>
            </a:r>
            <a:endParaRPr sz="2000"/>
          </a:p>
          <a:p>
            <a:pPr indent="0" lvl="0" marL="457200" marR="0" rtl="0" algn="l">
              <a:lnSpc>
                <a:spcPct val="90000"/>
              </a:lnSpc>
              <a:spcBef>
                <a:spcPts val="1000"/>
              </a:spcBef>
              <a:spcAft>
                <a:spcPts val="0"/>
              </a:spcAft>
              <a:buNone/>
            </a:pPr>
            <a:r>
              <a:t/>
            </a:r>
            <a:endParaRPr b="0" i="0" sz="2000" u="none" cap="none" strike="noStrike">
              <a:solidFill>
                <a:schemeClr val="dk1"/>
              </a:solidFill>
              <a:latin typeface="Arial"/>
              <a:ea typeface="Arial"/>
              <a:cs typeface="Arial"/>
              <a:sym typeface="Arial"/>
            </a:endParaRPr>
          </a:p>
        </p:txBody>
      </p:sp>
      <p:sp>
        <p:nvSpPr>
          <p:cNvPr id="320" name="Google Shape;320;p33"/>
          <p:cNvSpPr/>
          <p:nvPr/>
        </p:nvSpPr>
        <p:spPr>
          <a:xfrm>
            <a:off x="838200" y="2176062"/>
            <a:ext cx="10515600" cy="369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de-CH" sz="1800" u="none" cap="none" strike="noStrike">
                <a:solidFill>
                  <a:schemeClr val="accent1"/>
                </a:solidFill>
                <a:latin typeface="Arial"/>
                <a:ea typeface="Arial"/>
                <a:cs typeface="Arial"/>
                <a:sym typeface="Arial"/>
              </a:rPr>
              <a:t>Standard operational reports:</a:t>
            </a:r>
            <a:endParaRPr b="1" i="0" sz="1800" u="none" cap="none" strike="noStrike">
              <a:solidFill>
                <a:schemeClr val="accent1"/>
              </a:solidFill>
              <a:latin typeface="Arial"/>
              <a:ea typeface="Arial"/>
              <a:cs typeface="Arial"/>
              <a:sym typeface="Arial"/>
            </a:endParaRPr>
          </a:p>
        </p:txBody>
      </p:sp>
      <p:sp>
        <p:nvSpPr>
          <p:cNvPr id="321" name="Google Shape;321;p33"/>
          <p:cNvSpPr txBox="1"/>
          <p:nvPr>
            <p:ph idx="2" type="body"/>
          </p:nvPr>
        </p:nvSpPr>
        <p:spPr>
          <a:xfrm>
            <a:off x="6662050" y="2545350"/>
            <a:ext cx="5181600" cy="4072800"/>
          </a:xfrm>
          <a:prstGeom prst="rect">
            <a:avLst/>
          </a:prstGeom>
        </p:spPr>
        <p:txBody>
          <a:bodyPr anchorCtr="0" anchor="t" bIns="45700" lIns="91425" spcFirstLastPara="1" rIns="91425" wrap="square" tIns="45700">
            <a:spAutoFit/>
          </a:bodyPr>
          <a:lstStyle/>
          <a:p>
            <a:pPr indent="-342900" lvl="0" marL="342900" rtl="0" algn="l">
              <a:spcBef>
                <a:spcPts val="1000"/>
              </a:spcBef>
              <a:spcAft>
                <a:spcPts val="0"/>
              </a:spcAft>
              <a:buClr>
                <a:schemeClr val="accent1"/>
              </a:buClr>
              <a:buSzPts val="2000"/>
              <a:buChar char="•"/>
            </a:pPr>
            <a:r>
              <a:rPr lang="de-CH" sz="2000"/>
              <a:t>Insurees without photos</a:t>
            </a:r>
            <a:endParaRPr sz="2000"/>
          </a:p>
          <a:p>
            <a:pPr indent="-342900" lvl="0" marL="342900" rtl="0" algn="l">
              <a:spcBef>
                <a:spcPts val="1000"/>
              </a:spcBef>
              <a:spcAft>
                <a:spcPts val="0"/>
              </a:spcAft>
              <a:buClr>
                <a:schemeClr val="accent1"/>
              </a:buClr>
              <a:buSzPts val="2000"/>
              <a:buChar char="•"/>
            </a:pPr>
            <a:r>
              <a:rPr lang="de-CH" sz="2000"/>
              <a:t>Matching funds</a:t>
            </a:r>
            <a:endParaRPr sz="2000"/>
          </a:p>
          <a:p>
            <a:pPr indent="-342900" lvl="0" marL="342900" rtl="0" algn="l">
              <a:spcBef>
                <a:spcPts val="1000"/>
              </a:spcBef>
              <a:spcAft>
                <a:spcPts val="0"/>
              </a:spcAft>
              <a:buClr>
                <a:schemeClr val="accent1"/>
              </a:buClr>
              <a:buSzPts val="2000"/>
              <a:buChar char="•"/>
            </a:pPr>
            <a:r>
              <a:rPr lang="de-CH" sz="2000"/>
              <a:t>Claim overview</a:t>
            </a:r>
            <a:endParaRPr sz="2000"/>
          </a:p>
          <a:p>
            <a:pPr indent="-342900" lvl="0" marL="342900" rtl="0" algn="l">
              <a:spcBef>
                <a:spcPts val="1000"/>
              </a:spcBef>
              <a:spcAft>
                <a:spcPts val="0"/>
              </a:spcAft>
              <a:buClr>
                <a:schemeClr val="accent1"/>
              </a:buClr>
              <a:buSzPts val="2000"/>
              <a:buChar char="•"/>
            </a:pPr>
            <a:r>
              <a:rPr lang="de-CH" sz="2000"/>
              <a:t>Percentage of referrals</a:t>
            </a:r>
            <a:endParaRPr sz="2000"/>
          </a:p>
          <a:p>
            <a:pPr indent="-342900" lvl="0" marL="342900" rtl="0" algn="l">
              <a:spcBef>
                <a:spcPts val="1000"/>
              </a:spcBef>
              <a:spcAft>
                <a:spcPts val="0"/>
              </a:spcAft>
              <a:buClr>
                <a:schemeClr val="accent1"/>
              </a:buClr>
              <a:buSzPts val="2000"/>
              <a:buChar char="•"/>
            </a:pPr>
            <a:r>
              <a:rPr lang="de-CH" sz="2000"/>
              <a:t>Families and insures overview</a:t>
            </a:r>
            <a:endParaRPr sz="2000"/>
          </a:p>
          <a:p>
            <a:pPr indent="-342900" lvl="0" marL="342900" rtl="0" algn="l">
              <a:spcBef>
                <a:spcPts val="1000"/>
              </a:spcBef>
              <a:spcAft>
                <a:spcPts val="0"/>
              </a:spcAft>
              <a:buClr>
                <a:schemeClr val="accent1"/>
              </a:buClr>
              <a:buSzPts val="2000"/>
              <a:buChar char="•"/>
            </a:pPr>
            <a:r>
              <a:rPr lang="de-CH" sz="2000"/>
              <a:t>Pending insures</a:t>
            </a:r>
            <a:endParaRPr sz="2000"/>
          </a:p>
          <a:p>
            <a:pPr indent="-342900" lvl="0" marL="342900" rtl="0" algn="l">
              <a:spcBef>
                <a:spcPts val="1000"/>
              </a:spcBef>
              <a:spcAft>
                <a:spcPts val="0"/>
              </a:spcAft>
              <a:buClr>
                <a:schemeClr val="accent1"/>
              </a:buClr>
              <a:buSzPts val="2000"/>
              <a:buChar char="•"/>
            </a:pPr>
            <a:r>
              <a:rPr lang="de-CH" sz="2000"/>
              <a:t>Renewals</a:t>
            </a:r>
            <a:endParaRPr sz="2000"/>
          </a:p>
          <a:p>
            <a:pPr indent="-342900" lvl="0" marL="342900" rtl="0" algn="l">
              <a:spcBef>
                <a:spcPts val="1000"/>
              </a:spcBef>
              <a:spcAft>
                <a:spcPts val="0"/>
              </a:spcAft>
              <a:buClr>
                <a:schemeClr val="accent1"/>
              </a:buClr>
              <a:buSzPts val="2000"/>
              <a:buChar char="•"/>
            </a:pPr>
            <a:r>
              <a:rPr lang="de-CH" sz="2000"/>
              <a:t>Capitation payment</a:t>
            </a:r>
            <a:endParaRPr sz="2000"/>
          </a:p>
          <a:p>
            <a:pPr indent="-342900" lvl="0" marL="342900" rtl="0" algn="l">
              <a:spcBef>
                <a:spcPts val="1000"/>
              </a:spcBef>
              <a:spcAft>
                <a:spcPts val="0"/>
              </a:spcAft>
              <a:buClr>
                <a:schemeClr val="accent1"/>
              </a:buClr>
              <a:buSzPts val="2000"/>
              <a:buChar char="•"/>
            </a:pPr>
            <a:r>
              <a:rPr lang="de-CH" sz="2000"/>
              <a:t>Rejected photos</a:t>
            </a:r>
            <a:endParaRPr sz="2000"/>
          </a:p>
          <a:p>
            <a:pPr indent="0" lvl="0" marL="0" rtl="0" algn="l">
              <a:spcBef>
                <a:spcPts val="100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4"/>
          <p:cNvSpPr/>
          <p:nvPr/>
        </p:nvSpPr>
        <p:spPr>
          <a:xfrm>
            <a:off x="0" y="0"/>
            <a:ext cx="12192000" cy="6858000"/>
          </a:xfrm>
          <a:prstGeom prst="rect">
            <a:avLst/>
          </a:prstGeom>
          <a:solidFill>
            <a:schemeClr val="accent1">
              <a:alpha val="12941"/>
            </a:schemeClr>
          </a:solidFill>
          <a:ln cap="flat" cmpd="sng" w="12700">
            <a:solidFill>
              <a:srgbClr val="00485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327" name="Google Shape;327;p34"/>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5"/>
              </a:buClr>
              <a:buSzPts val="4000"/>
              <a:buFont typeface="Arial"/>
              <a:buNone/>
            </a:pPr>
            <a:r>
              <a:rPr lang="de-CH">
                <a:solidFill>
                  <a:schemeClr val="accent5"/>
                </a:solidFill>
              </a:rPr>
              <a:t>Quizz</a:t>
            </a:r>
            <a:endParaRPr>
              <a:solidFill>
                <a:schemeClr val="accent5"/>
              </a:solidFill>
            </a:endParaRPr>
          </a:p>
        </p:txBody>
      </p:sp>
      <p:sp>
        <p:nvSpPr>
          <p:cNvPr id="328" name="Google Shape;328;p34"/>
          <p:cNvSpPr txBox="1"/>
          <p:nvPr>
            <p:ph idx="1" type="body"/>
          </p:nvPr>
        </p:nvSpPr>
        <p:spPr>
          <a:xfrm>
            <a:off x="838200" y="2164469"/>
            <a:ext cx="10515600" cy="4012497"/>
          </a:xfrm>
          <a:prstGeom prst="rect">
            <a:avLst/>
          </a:prstGeom>
          <a:noFill/>
          <a:ln>
            <a:noFill/>
          </a:ln>
        </p:spPr>
        <p:txBody>
          <a:bodyPr anchorCtr="0" anchor="t" bIns="45700" lIns="91425" spcFirstLastPara="1" rIns="91425" wrap="square" tIns="45700">
            <a:normAutofit/>
          </a:bodyPr>
          <a:lstStyle/>
          <a:p>
            <a:pPr indent="-457200" lvl="0" marL="457200" rtl="0" algn="l">
              <a:lnSpc>
                <a:spcPct val="90000"/>
              </a:lnSpc>
              <a:spcBef>
                <a:spcPts val="0"/>
              </a:spcBef>
              <a:spcAft>
                <a:spcPts val="0"/>
              </a:spcAft>
              <a:buSzPts val="2400"/>
              <a:buFont typeface="Arial"/>
              <a:buAutoNum type="arabicParenR"/>
            </a:pPr>
            <a:r>
              <a:rPr lang="de-CH"/>
              <a:t>What link does openIMIS help digitize? (link between beneficiaires, payers and providers for social protection) wrong answer: link between hospitals and patients, link between healt insurance, clients and hospitals</a:t>
            </a:r>
            <a:endParaRPr/>
          </a:p>
          <a:p>
            <a:pPr indent="-457200" lvl="0" marL="457200" rtl="0" algn="l">
              <a:lnSpc>
                <a:spcPct val="90000"/>
              </a:lnSpc>
              <a:spcBef>
                <a:spcPts val="0"/>
              </a:spcBef>
              <a:spcAft>
                <a:spcPts val="0"/>
              </a:spcAft>
              <a:buSzPts val="2400"/>
              <a:buFont typeface="Arial"/>
              <a:buAutoNum type="arabicParenR"/>
            </a:pPr>
            <a:r>
              <a:rPr lang="de-CH"/>
              <a:t>How many modes are available for openIMIS (3, online, offline and mobile) Wrong asnwer: 1 (online), 2 (online, mobile) </a:t>
            </a:r>
            <a:endParaRPr/>
          </a:p>
          <a:p>
            <a:pPr indent="-457200" lvl="0" marL="457200" rtl="0" algn="l">
              <a:lnSpc>
                <a:spcPct val="90000"/>
              </a:lnSpc>
              <a:spcBef>
                <a:spcPts val="0"/>
              </a:spcBef>
              <a:spcAft>
                <a:spcPts val="0"/>
              </a:spcAft>
              <a:buSzPts val="2400"/>
              <a:buFont typeface="Arial"/>
              <a:buAutoNum type="arabicParenR"/>
            </a:pPr>
            <a:r>
              <a:rPr lang="de-CH"/>
              <a:t> What are the 4 openIMIS workflows (enrollment, service utilization, claims management, reporting and monitoring) wrong answers: electronic health records, contribution payment, accounting</a:t>
            </a:r>
            <a:endParaRPr/>
          </a:p>
          <a:p>
            <a:pPr indent="-457200" lvl="0" marL="457200" rtl="0" algn="l">
              <a:lnSpc>
                <a:spcPct val="90000"/>
              </a:lnSpc>
              <a:spcBef>
                <a:spcPts val="0"/>
              </a:spcBef>
              <a:spcAft>
                <a:spcPts val="0"/>
              </a:spcAft>
              <a:buSzPts val="2400"/>
              <a:buFont typeface="Arial"/>
              <a:buAutoNum type="arabicParenR"/>
            </a:pPr>
            <a:r>
              <a:rPr lang="de-CH"/>
              <a:t>Under which module does one configure the registers in openIMIS? (administration) Wrong answers: insurees &amp; policies, claims, tools</a:t>
            </a:r>
            <a:endParaRPr/>
          </a:p>
        </p:txBody>
      </p:sp>
      <p:sp>
        <p:nvSpPr>
          <p:cNvPr id="329" name="Google Shape;329;p34"/>
          <p:cNvSpPr/>
          <p:nvPr/>
        </p:nvSpPr>
        <p:spPr>
          <a:xfrm>
            <a:off x="139337" y="6131435"/>
            <a:ext cx="1943463" cy="584775"/>
          </a:xfrm>
          <a:prstGeom prst="rect">
            <a:avLst/>
          </a:prstGeom>
          <a:noFill/>
          <a:ln cap="flat" cmpd="sng" w="9525">
            <a:solidFill>
              <a:schemeClr val="accent5"/>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0" i="0" lang="de-CH" sz="3200" u="none" cap="none" strike="noStrike">
                <a:solidFill>
                  <a:srgbClr val="EFBC53"/>
                </a:solidFill>
                <a:latin typeface="Arial"/>
                <a:ea typeface="Arial"/>
                <a:cs typeface="Arial"/>
                <a:sym typeface="Arial"/>
              </a:rPr>
              <a:t>Module 1</a:t>
            </a:r>
            <a:endParaRPr b="0" i="0" sz="3200" u="none" cap="none" strike="noStrike">
              <a:solidFill>
                <a:srgbClr val="EFBC53"/>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5"/>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rial"/>
              <a:buNone/>
            </a:pPr>
            <a:r>
              <a:rPr lang="de-CH"/>
              <a:t>Outlook on Module 2 </a:t>
            </a:r>
            <a:endParaRPr/>
          </a:p>
        </p:txBody>
      </p:sp>
      <p:sp>
        <p:nvSpPr>
          <p:cNvPr id="335" name="Google Shape;335;p35"/>
          <p:cNvSpPr txBox="1"/>
          <p:nvPr>
            <p:ph idx="1" type="body"/>
          </p:nvPr>
        </p:nvSpPr>
        <p:spPr>
          <a:xfrm>
            <a:off x="838200" y="2164469"/>
            <a:ext cx="10515600" cy="4012497"/>
          </a:xfrm>
          <a:prstGeom prst="rect">
            <a:avLst/>
          </a:prstGeom>
          <a:noFill/>
          <a:ln>
            <a:noFill/>
          </a:ln>
        </p:spPr>
        <p:txBody>
          <a:bodyPr anchorCtr="0" anchor="t" bIns="45700" lIns="91425" spcFirstLastPara="1" rIns="91425" wrap="square" tIns="45700">
            <a:normAutofit/>
          </a:bodyPr>
          <a:lstStyle/>
          <a:p>
            <a:pPr indent="-342900" lvl="0" marL="342900" rtl="0" algn="l">
              <a:lnSpc>
                <a:spcPct val="90000"/>
              </a:lnSpc>
              <a:spcBef>
                <a:spcPts val="0"/>
              </a:spcBef>
              <a:spcAft>
                <a:spcPts val="0"/>
              </a:spcAft>
              <a:buSzPts val="2400"/>
              <a:buFont typeface="Arial"/>
              <a:buChar char="•"/>
            </a:pPr>
            <a:r>
              <a:rPr lang="de-CH"/>
              <a:t>eHealth Architecture and where openIMIS fits in</a:t>
            </a:r>
            <a:endParaRPr/>
          </a:p>
          <a:p>
            <a:pPr indent="-342900" lvl="0" marL="342900" rtl="0" algn="l">
              <a:lnSpc>
                <a:spcPct val="90000"/>
              </a:lnSpc>
              <a:spcBef>
                <a:spcPts val="1000"/>
              </a:spcBef>
              <a:spcAft>
                <a:spcPts val="0"/>
              </a:spcAft>
              <a:buSzPts val="2400"/>
              <a:buFont typeface="Arial"/>
              <a:buChar char="•"/>
            </a:pPr>
            <a:r>
              <a:rPr lang="de-CH"/>
              <a:t>Explanation of how openIMIS can be integrated with other systems and used for different types of schemes</a:t>
            </a:r>
            <a:endParaRPr/>
          </a:p>
          <a:p>
            <a:pPr indent="-342900" lvl="0" marL="342900" rtl="0" algn="l">
              <a:lnSpc>
                <a:spcPct val="90000"/>
              </a:lnSpc>
              <a:spcBef>
                <a:spcPts val="1000"/>
              </a:spcBef>
              <a:spcAft>
                <a:spcPts val="0"/>
              </a:spcAft>
              <a:buSzPts val="2400"/>
              <a:buFont typeface="Arial"/>
              <a:buChar char="•"/>
            </a:pPr>
            <a:r>
              <a:rPr lang="de-CH"/>
              <a:t>ICT governance basics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6"/>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2"/>
              </a:buClr>
              <a:buSzPts val="4000"/>
              <a:buFont typeface="Arial"/>
              <a:buNone/>
            </a:pPr>
            <a:r>
              <a:rPr lang="de-CH">
                <a:solidFill>
                  <a:schemeClr val="accent2"/>
                </a:solidFill>
              </a:rPr>
              <a:t>Further Learning Resources</a:t>
            </a:r>
            <a:endParaRPr>
              <a:solidFill>
                <a:schemeClr val="accent2"/>
              </a:solidFill>
            </a:endParaRPr>
          </a:p>
        </p:txBody>
      </p:sp>
      <p:sp>
        <p:nvSpPr>
          <p:cNvPr id="341" name="Google Shape;341;p36"/>
          <p:cNvSpPr txBox="1"/>
          <p:nvPr>
            <p:ph idx="1" type="body"/>
          </p:nvPr>
        </p:nvSpPr>
        <p:spPr>
          <a:xfrm>
            <a:off x="838200" y="2164469"/>
            <a:ext cx="10515600" cy="4012497"/>
          </a:xfrm>
          <a:prstGeom prst="rect">
            <a:avLst/>
          </a:prstGeom>
          <a:noFill/>
          <a:ln>
            <a:noFill/>
          </a:ln>
        </p:spPr>
        <p:txBody>
          <a:bodyPr anchorCtr="0" anchor="t" bIns="45700" lIns="91425" spcFirstLastPara="1" rIns="91425" wrap="square" tIns="45700">
            <a:normAutofit/>
          </a:bodyPr>
          <a:lstStyle/>
          <a:p>
            <a:pPr indent="-342900" lvl="0" marL="342900" rtl="0" algn="l">
              <a:lnSpc>
                <a:spcPct val="90000"/>
              </a:lnSpc>
              <a:spcBef>
                <a:spcPts val="0"/>
              </a:spcBef>
              <a:spcAft>
                <a:spcPts val="0"/>
              </a:spcAft>
              <a:buSzPts val="2400"/>
              <a:buFont typeface="Arial"/>
              <a:buChar char="•"/>
            </a:pPr>
            <a:r>
              <a:rPr lang="de-CH"/>
              <a:t>WHO e-Learning Course on Health Financing Policy for UHC: </a:t>
            </a:r>
            <a:r>
              <a:rPr lang="de-CH" u="sng">
                <a:solidFill>
                  <a:schemeClr val="hlink"/>
                </a:solidFill>
                <a:hlinkClick r:id="rId3"/>
              </a:rPr>
              <a:t>https://www.who.int/news-room/events/detail/2019/01/29/default-calendar/e-learning-course-on-health-financing-policy-for-universal-health-coverage-(uhc)</a:t>
            </a:r>
            <a:endParaRPr/>
          </a:p>
          <a:p>
            <a:pPr indent="-342900" lvl="0" marL="342900" rtl="0" algn="l">
              <a:lnSpc>
                <a:spcPct val="90000"/>
              </a:lnSpc>
              <a:spcBef>
                <a:spcPts val="1000"/>
              </a:spcBef>
              <a:spcAft>
                <a:spcPts val="0"/>
              </a:spcAft>
              <a:buSzPts val="2400"/>
              <a:buFont typeface="Arial"/>
              <a:buChar char="•"/>
            </a:pPr>
            <a:r>
              <a:rPr lang="de-CH"/>
              <a:t>openIMIS Demo Server: </a:t>
            </a:r>
            <a:r>
              <a:rPr lang="de-CH" u="sng">
                <a:solidFill>
                  <a:schemeClr val="hlink"/>
                </a:solidFill>
                <a:hlinkClick r:id="rId4"/>
              </a:rPr>
              <a:t>https://demo.openimis.org/</a:t>
            </a:r>
            <a:endParaRPr/>
          </a:p>
          <a:p>
            <a:pPr indent="-304800" lvl="0" marL="342900" rtl="0" algn="l">
              <a:lnSpc>
                <a:spcPct val="90000"/>
              </a:lnSpc>
              <a:spcBef>
                <a:spcPts val="1000"/>
              </a:spcBef>
              <a:spcAft>
                <a:spcPts val="0"/>
              </a:spcAft>
              <a:buSzPts val="1800"/>
              <a:buChar char="•"/>
            </a:pPr>
            <a:r>
              <a:rPr lang="de-CH"/>
              <a:t>openIMIS wiki page:</a:t>
            </a:r>
            <a:r>
              <a:rPr lang="de-CH" sz="1800"/>
              <a:t> </a:t>
            </a:r>
            <a:r>
              <a:rPr lang="de-CH" u="sng">
                <a:solidFill>
                  <a:schemeClr val="hlink"/>
                </a:solidFill>
                <a:hlinkClick r:id="rId5"/>
              </a:rPr>
              <a:t>Further learning resources - openIMIS - Confluence (atlassian.net)</a:t>
            </a:r>
            <a:r>
              <a:rPr lang="de-CH"/>
              <a:t> </a:t>
            </a:r>
            <a:endParaRPr/>
          </a:p>
          <a:p>
            <a:pPr indent="0" lvl="0" marL="0" rtl="0" algn="l">
              <a:lnSpc>
                <a:spcPct val="90000"/>
              </a:lnSpc>
              <a:spcBef>
                <a:spcPts val="1000"/>
              </a:spcBef>
              <a:spcAft>
                <a:spcPts val="0"/>
              </a:spcAft>
              <a:buSzPts val="2400"/>
              <a:buNone/>
            </a:pPr>
            <a:r>
              <a:t/>
            </a:r>
            <a:endParaRPr/>
          </a:p>
        </p:txBody>
      </p:sp>
      <p:sp>
        <p:nvSpPr>
          <p:cNvPr id="342" name="Google Shape;342;p36"/>
          <p:cNvSpPr/>
          <p:nvPr/>
        </p:nvSpPr>
        <p:spPr>
          <a:xfrm>
            <a:off x="139337" y="6176966"/>
            <a:ext cx="1943463" cy="584775"/>
          </a:xfrm>
          <a:prstGeom prst="rect">
            <a:avLst/>
          </a:prstGeom>
          <a:noFill/>
          <a:ln cap="flat" cmpd="sng" w="9525">
            <a:solidFill>
              <a:schemeClr val="accent5"/>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0" i="0" lang="de-CH" sz="3200" u="none" cap="none" strike="noStrike">
                <a:solidFill>
                  <a:srgbClr val="EFBC53"/>
                </a:solidFill>
                <a:latin typeface="Arial"/>
                <a:ea typeface="Arial"/>
                <a:cs typeface="Arial"/>
                <a:sym typeface="Arial"/>
              </a:rPr>
              <a:t>Module 1</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37"/>
          <p:cNvSpPr/>
          <p:nvPr/>
        </p:nvSpPr>
        <p:spPr>
          <a:xfrm>
            <a:off x="0" y="0"/>
            <a:ext cx="12192000" cy="6858000"/>
          </a:xfrm>
          <a:prstGeom prst="rect">
            <a:avLst/>
          </a:prstGeom>
          <a:solidFill>
            <a:schemeClr val="accent1">
              <a:alpha val="32941"/>
            </a:schemeClr>
          </a:solidFill>
          <a:ln cap="flat" cmpd="sng" w="12700">
            <a:solidFill>
              <a:srgbClr val="00485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348" name="Google Shape;348;p37"/>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Arial"/>
              <a:buNone/>
            </a:pPr>
            <a:r>
              <a:rPr lang="de-CH">
                <a:solidFill>
                  <a:schemeClr val="lt1"/>
                </a:solidFill>
              </a:rPr>
              <a:t>References</a:t>
            </a:r>
            <a:endParaRPr>
              <a:solidFill>
                <a:schemeClr val="lt1"/>
              </a:solidFill>
            </a:endParaRPr>
          </a:p>
        </p:txBody>
      </p:sp>
      <p:sp>
        <p:nvSpPr>
          <p:cNvPr id="349" name="Google Shape;349;p37"/>
          <p:cNvSpPr txBox="1"/>
          <p:nvPr>
            <p:ph idx="1" type="body"/>
          </p:nvPr>
        </p:nvSpPr>
        <p:spPr>
          <a:xfrm>
            <a:off x="838200" y="1952979"/>
            <a:ext cx="10515600" cy="4223987"/>
          </a:xfrm>
          <a:prstGeom prst="rect">
            <a:avLst/>
          </a:prstGeom>
          <a:noFill/>
          <a:ln>
            <a:noFill/>
          </a:ln>
        </p:spPr>
        <p:txBody>
          <a:bodyPr anchorCtr="0" anchor="t" bIns="45700" lIns="91425" spcFirstLastPara="1" rIns="91425" wrap="square" tIns="45700">
            <a:normAutofit fontScale="92500"/>
          </a:bodyPr>
          <a:lstStyle/>
          <a:p>
            <a:pPr indent="-342900" lvl="0" marL="342900" rtl="0" algn="l">
              <a:lnSpc>
                <a:spcPct val="90000"/>
              </a:lnSpc>
              <a:spcBef>
                <a:spcPts val="0"/>
              </a:spcBef>
              <a:spcAft>
                <a:spcPts val="0"/>
              </a:spcAft>
              <a:buSzPct val="100000"/>
              <a:buFont typeface="Arial"/>
              <a:buChar char="•"/>
            </a:pPr>
            <a:r>
              <a:rPr lang="de-CH"/>
              <a:t>WHO (2010) Monitoring the Building Blocks of Health Systems: A Handbook of Indicators and Their Measurement strategies. Available from: </a:t>
            </a:r>
            <a:r>
              <a:rPr lang="de-CH" u="sng">
                <a:solidFill>
                  <a:schemeClr val="hlink"/>
                </a:solidFill>
                <a:hlinkClick r:id="rId3"/>
              </a:rPr>
              <a:t>https://www.who.int/workforcealliance/knowledge/toolkit/26.pdf?ua=1</a:t>
            </a:r>
            <a:r>
              <a:rPr lang="de-CH"/>
              <a:t> </a:t>
            </a:r>
            <a:endParaRPr/>
          </a:p>
          <a:p>
            <a:pPr indent="-342900" lvl="0" marL="342900" rtl="0" algn="l">
              <a:lnSpc>
                <a:spcPct val="90000"/>
              </a:lnSpc>
              <a:spcBef>
                <a:spcPts val="1000"/>
              </a:spcBef>
              <a:spcAft>
                <a:spcPts val="0"/>
              </a:spcAft>
              <a:buSzPct val="100000"/>
              <a:buFont typeface="Arial"/>
              <a:buChar char="•"/>
            </a:pPr>
            <a:r>
              <a:rPr lang="de-CH"/>
              <a:t>WHO (2017) Developing a National Health Financing Strategy: A Reference Guide. Available from: </a:t>
            </a:r>
            <a:r>
              <a:rPr lang="de-CH" u="sng">
                <a:solidFill>
                  <a:schemeClr val="hlink"/>
                </a:solidFill>
                <a:hlinkClick r:id="rId4"/>
              </a:rPr>
              <a:t>http://apps.who.int/iris/bitstream/handle/10665/254757/9789241512107-eng.pdf;jsessionid=9C7AB97C16203D40718AFED7FD4EC9B8?sequence=1</a:t>
            </a:r>
            <a:r>
              <a:rPr lang="de-CH"/>
              <a:t> </a:t>
            </a:r>
            <a:endParaRPr/>
          </a:p>
          <a:p>
            <a:pPr indent="-342900" lvl="0" marL="342900" rtl="0" algn="l">
              <a:lnSpc>
                <a:spcPct val="90000"/>
              </a:lnSpc>
              <a:spcBef>
                <a:spcPts val="1000"/>
              </a:spcBef>
              <a:spcAft>
                <a:spcPts val="0"/>
              </a:spcAft>
              <a:buSzPct val="100000"/>
              <a:buFont typeface="Arial"/>
              <a:buChar char="•"/>
            </a:pPr>
            <a:r>
              <a:rPr lang="de-CH"/>
              <a:t>DFID Health Systems Resource Centre (1998) An Introduction to Health Insurance for Low Income Countries. Available from: </a:t>
            </a:r>
            <a:r>
              <a:rPr lang="de-CH" u="sng">
                <a:solidFill>
                  <a:schemeClr val="hlink"/>
                </a:solidFill>
                <a:hlinkClick r:id="rId5"/>
              </a:rPr>
              <a:t>https://assets.publishing.service.gov.uk/media/57a08da5e5274a31e0001994/An-introduction-to-Health-Insurance.pdf</a:t>
            </a:r>
            <a:endParaRPr/>
          </a:p>
          <a:p>
            <a:pPr indent="-342900" lvl="0" marL="342900" rtl="0" algn="l">
              <a:lnSpc>
                <a:spcPct val="90000"/>
              </a:lnSpc>
              <a:spcBef>
                <a:spcPts val="1000"/>
              </a:spcBef>
              <a:spcAft>
                <a:spcPts val="0"/>
              </a:spcAft>
              <a:buSzPct val="100000"/>
              <a:buFont typeface="Arial"/>
              <a:buChar char="•"/>
            </a:pPr>
            <a:r>
              <a:rPr lang="de-CH"/>
              <a:t>openIMIS website: </a:t>
            </a:r>
            <a:r>
              <a:rPr lang="de-CH" u="sng">
                <a:solidFill>
                  <a:schemeClr val="hlink"/>
                </a:solidFill>
                <a:hlinkClick r:id="rId6"/>
              </a:rPr>
              <a:t>http://openimis.org/</a:t>
            </a:r>
            <a:r>
              <a:rPr lang="de-CH"/>
              <a:t> </a:t>
            </a:r>
            <a:endParaRPr/>
          </a:p>
          <a:p>
            <a:pPr indent="-201930" lvl="0" marL="342900" rtl="0" algn="l">
              <a:lnSpc>
                <a:spcPct val="90000"/>
              </a:lnSpc>
              <a:spcBef>
                <a:spcPts val="1000"/>
              </a:spcBef>
              <a:spcAft>
                <a:spcPts val="0"/>
              </a:spcAft>
              <a:buSzPct val="100000"/>
              <a:buFont typeface="Arial"/>
              <a:buNone/>
            </a:pPr>
            <a:r>
              <a:t/>
            </a:r>
            <a:endParaRPr/>
          </a:p>
          <a:p>
            <a:pPr indent="-201930" lvl="0" marL="342900" rtl="0" algn="l">
              <a:lnSpc>
                <a:spcPct val="90000"/>
              </a:lnSpc>
              <a:spcBef>
                <a:spcPts val="1000"/>
              </a:spcBef>
              <a:spcAft>
                <a:spcPts val="0"/>
              </a:spcAft>
              <a:buSzPct val="100000"/>
              <a:buFont typeface="Arial"/>
              <a:buNone/>
            </a:pPr>
            <a:r>
              <a:t/>
            </a:r>
            <a:endParaRPr/>
          </a:p>
          <a:p>
            <a:pPr indent="0" lvl="0" marL="0" rtl="0" algn="l">
              <a:lnSpc>
                <a:spcPct val="90000"/>
              </a:lnSpc>
              <a:spcBef>
                <a:spcPts val="1000"/>
              </a:spcBef>
              <a:spcAft>
                <a:spcPts val="0"/>
              </a:spcAft>
              <a:buSzPct val="100000"/>
              <a:buNone/>
            </a:pPr>
            <a:r>
              <a:t/>
            </a:r>
            <a:endParaRPr/>
          </a:p>
        </p:txBody>
      </p:sp>
      <p:sp>
        <p:nvSpPr>
          <p:cNvPr id="350" name="Google Shape;350;p37"/>
          <p:cNvSpPr/>
          <p:nvPr/>
        </p:nvSpPr>
        <p:spPr>
          <a:xfrm>
            <a:off x="139337" y="6176966"/>
            <a:ext cx="1943463" cy="584775"/>
          </a:xfrm>
          <a:prstGeom prst="rect">
            <a:avLst/>
          </a:prstGeom>
          <a:noFill/>
          <a:ln cap="flat" cmpd="sng" w="9525">
            <a:solidFill>
              <a:schemeClr val="accent5"/>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0" i="0" lang="de-CH" sz="3200" u="none" cap="none" strike="noStrike">
                <a:solidFill>
                  <a:srgbClr val="EFBC53"/>
                </a:solidFill>
                <a:latin typeface="Arial"/>
                <a:ea typeface="Arial"/>
                <a:cs typeface="Arial"/>
                <a:sym typeface="Arial"/>
              </a:rPr>
              <a:t>Module 1</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g113f0165f64_0_0"/>
          <p:cNvSpPr/>
          <p:nvPr/>
        </p:nvSpPr>
        <p:spPr>
          <a:xfrm>
            <a:off x="0" y="0"/>
            <a:ext cx="12192000" cy="6858000"/>
          </a:xfrm>
          <a:prstGeom prst="rect">
            <a:avLst/>
          </a:prstGeom>
          <a:solidFill>
            <a:schemeClr val="accent1">
              <a:alpha val="32940"/>
            </a:schemeClr>
          </a:solidFill>
          <a:ln cap="flat" cmpd="sng" w="12700">
            <a:solidFill>
              <a:srgbClr val="00485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85" name="Google Shape;85;g113f0165f64_0_0"/>
          <p:cNvSpPr txBox="1"/>
          <p:nvPr>
            <p:ph type="title"/>
          </p:nvPr>
        </p:nvSpPr>
        <p:spPr>
          <a:xfrm>
            <a:off x="838200" y="1132247"/>
            <a:ext cx="10515600" cy="9405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Arial"/>
              <a:buNone/>
            </a:pPr>
            <a:r>
              <a:rPr lang="de-CH">
                <a:solidFill>
                  <a:schemeClr val="lt1"/>
                </a:solidFill>
              </a:rPr>
              <a:t>Learning Objectives Module 3 and 4 </a:t>
            </a:r>
            <a:endParaRPr>
              <a:solidFill>
                <a:schemeClr val="lt1"/>
              </a:solidFill>
            </a:endParaRPr>
          </a:p>
        </p:txBody>
      </p:sp>
      <p:sp>
        <p:nvSpPr>
          <p:cNvPr id="86" name="Google Shape;86;g113f0165f64_0_0"/>
          <p:cNvSpPr txBox="1"/>
          <p:nvPr>
            <p:ph idx="1" type="body"/>
          </p:nvPr>
        </p:nvSpPr>
        <p:spPr>
          <a:xfrm>
            <a:off x="838200" y="2164469"/>
            <a:ext cx="10515600" cy="4067100"/>
          </a:xfrm>
          <a:prstGeom prst="rect">
            <a:avLst/>
          </a:prstGeom>
          <a:noFill/>
          <a:ln>
            <a:noFill/>
          </a:ln>
        </p:spPr>
        <p:txBody>
          <a:bodyPr anchorCtr="0" anchor="t" bIns="45700" lIns="91425" spcFirstLastPara="1" rIns="91425" wrap="square" tIns="45700">
            <a:spAutoFit/>
          </a:bodyPr>
          <a:lstStyle/>
          <a:p>
            <a:pPr indent="-388620" lvl="0" marL="342900" rtl="0" algn="l">
              <a:lnSpc>
                <a:spcPct val="90000"/>
              </a:lnSpc>
              <a:spcBef>
                <a:spcPts val="1000"/>
              </a:spcBef>
              <a:spcAft>
                <a:spcPts val="0"/>
              </a:spcAft>
              <a:buSzPts val="2400"/>
              <a:buChar char="●"/>
            </a:pPr>
            <a:r>
              <a:rPr lang="de-CH"/>
              <a:t>Module 3: openIMIS use cases</a:t>
            </a:r>
            <a:endParaRPr/>
          </a:p>
          <a:p>
            <a:pPr indent="-381000" lvl="1" marL="800088" rtl="0" algn="l">
              <a:lnSpc>
                <a:spcPct val="90000"/>
              </a:lnSpc>
              <a:spcBef>
                <a:spcPts val="500"/>
              </a:spcBef>
              <a:spcAft>
                <a:spcPts val="0"/>
              </a:spcAft>
              <a:buSzPts val="2000"/>
              <a:buChar char="○"/>
            </a:pPr>
            <a:r>
              <a:rPr lang="de-CH">
                <a:solidFill>
                  <a:schemeClr val="accent1"/>
                </a:solidFill>
              </a:rPr>
              <a:t>Explain the achievements of openIMIS in selected countries/regions</a:t>
            </a:r>
            <a:endParaRPr/>
          </a:p>
          <a:p>
            <a:pPr indent="-381000" lvl="1" marL="800088" rtl="0" algn="l">
              <a:lnSpc>
                <a:spcPct val="90000"/>
              </a:lnSpc>
              <a:spcBef>
                <a:spcPts val="500"/>
              </a:spcBef>
              <a:spcAft>
                <a:spcPts val="0"/>
              </a:spcAft>
              <a:buSzPts val="2000"/>
              <a:buChar char="○"/>
            </a:pPr>
            <a:r>
              <a:rPr lang="de-CH">
                <a:solidFill>
                  <a:schemeClr val="accent1"/>
                </a:solidFill>
              </a:rPr>
              <a:t>Show diverse use cases (implementation scenarios) that openIMIS can serve: health insurance, employment injury insurance, cash transfer, in-kind transfer etc. </a:t>
            </a:r>
            <a:endParaRPr/>
          </a:p>
          <a:p>
            <a:pPr indent="-381000" lvl="1" marL="800088" rtl="0" algn="l">
              <a:lnSpc>
                <a:spcPct val="90000"/>
              </a:lnSpc>
              <a:spcBef>
                <a:spcPts val="500"/>
              </a:spcBef>
              <a:spcAft>
                <a:spcPts val="0"/>
              </a:spcAft>
              <a:buSzPts val="2000"/>
              <a:buChar char="○"/>
            </a:pPr>
            <a:r>
              <a:rPr lang="de-CH">
                <a:solidFill>
                  <a:schemeClr val="accent1"/>
                </a:solidFill>
              </a:rPr>
              <a:t>Compare the processes of implementation in the shown cases </a:t>
            </a:r>
            <a:endParaRPr/>
          </a:p>
          <a:p>
            <a:pPr indent="-388620" lvl="0" marL="342900" rtl="0" algn="l">
              <a:lnSpc>
                <a:spcPct val="90000"/>
              </a:lnSpc>
              <a:spcBef>
                <a:spcPts val="1000"/>
              </a:spcBef>
              <a:spcAft>
                <a:spcPts val="0"/>
              </a:spcAft>
              <a:buSzPts val="2400"/>
              <a:buChar char="●"/>
            </a:pPr>
            <a:r>
              <a:rPr lang="de-CH"/>
              <a:t>Module 4: Sustainability &amp; the role of the openIMIS Community</a:t>
            </a:r>
            <a:endParaRPr/>
          </a:p>
          <a:p>
            <a:pPr indent="-381000" lvl="1" marL="800088" rtl="0" algn="l">
              <a:lnSpc>
                <a:spcPct val="90000"/>
              </a:lnSpc>
              <a:spcBef>
                <a:spcPts val="500"/>
              </a:spcBef>
              <a:spcAft>
                <a:spcPts val="0"/>
              </a:spcAft>
              <a:buSzPts val="2000"/>
              <a:buChar char="○"/>
            </a:pPr>
            <a:r>
              <a:rPr lang="de-CH">
                <a:solidFill>
                  <a:schemeClr val="accent1"/>
                </a:solidFill>
              </a:rPr>
              <a:t>Discover how the openIMIS Community can support new implementation teams and how learning from local implementations benefit the global product and community</a:t>
            </a:r>
            <a:endParaRPr/>
          </a:p>
          <a:p>
            <a:pPr indent="-381000" lvl="1" marL="800088" rtl="0" algn="l">
              <a:lnSpc>
                <a:spcPct val="90000"/>
              </a:lnSpc>
              <a:spcBef>
                <a:spcPts val="500"/>
              </a:spcBef>
              <a:spcAft>
                <a:spcPts val="0"/>
              </a:spcAft>
              <a:buSzPts val="2000"/>
              <a:buChar char="○"/>
            </a:pPr>
            <a:r>
              <a:rPr lang="de-CH">
                <a:solidFill>
                  <a:schemeClr val="accent1"/>
                </a:solidFill>
              </a:rPr>
              <a:t>Appraise the value of being par of the openIMIS community </a:t>
            </a:r>
            <a:endParaRPr/>
          </a:p>
          <a:p>
            <a:pPr indent="0" lvl="0" marL="914400" rtl="0" algn="l">
              <a:lnSpc>
                <a:spcPct val="90000"/>
              </a:lnSpc>
              <a:spcBef>
                <a:spcPts val="1000"/>
              </a:spcBef>
              <a:spcAft>
                <a:spcPts val="0"/>
              </a:spcAft>
              <a:buNone/>
            </a:pPr>
            <a:r>
              <a:t/>
            </a:r>
            <a:endParaRPr/>
          </a:p>
          <a:p>
            <a:pPr indent="0" lvl="0" marL="0" rtl="0" algn="l">
              <a:lnSpc>
                <a:spcPct val="90000"/>
              </a:lnSpc>
              <a:spcBef>
                <a:spcPts val="1000"/>
              </a:spcBef>
              <a:spcAft>
                <a:spcPts val="0"/>
              </a:spcAft>
              <a:buSzPts val="24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4"/>
          <p:cNvSpPr txBox="1"/>
          <p:nvPr>
            <p:ph type="title"/>
          </p:nvPr>
        </p:nvSpPr>
        <p:spPr>
          <a:xfrm>
            <a:off x="838200" y="1086122"/>
            <a:ext cx="10515600" cy="9405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Arial"/>
              <a:buNone/>
            </a:pPr>
            <a:r>
              <a:rPr lang="de-CH"/>
              <a:t>Credits </a:t>
            </a:r>
            <a:endParaRPr/>
          </a:p>
        </p:txBody>
      </p:sp>
      <p:sp>
        <p:nvSpPr>
          <p:cNvPr id="93" name="Google Shape;93;p4"/>
          <p:cNvSpPr txBox="1"/>
          <p:nvPr>
            <p:ph idx="1" type="body"/>
          </p:nvPr>
        </p:nvSpPr>
        <p:spPr>
          <a:xfrm>
            <a:off x="838200" y="2164469"/>
            <a:ext cx="10515600" cy="4012497"/>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2400"/>
              <a:buNone/>
            </a:pPr>
            <a:r>
              <a:rPr lang="de-CH"/>
              <a:t>The development of this e-learning course was supported by: </a:t>
            </a:r>
            <a:endParaRPr/>
          </a:p>
          <a:p>
            <a:pPr indent="0" lvl="0" marL="0" rtl="0" algn="l">
              <a:lnSpc>
                <a:spcPct val="90000"/>
              </a:lnSpc>
              <a:spcBef>
                <a:spcPts val="0"/>
              </a:spcBef>
              <a:spcAft>
                <a:spcPts val="0"/>
              </a:spcAft>
              <a:buSzPts val="2400"/>
              <a:buNone/>
            </a:pPr>
            <a:r>
              <a:t/>
            </a:r>
            <a:endParaRPr/>
          </a:p>
        </p:txBody>
      </p:sp>
      <p:pic>
        <p:nvPicPr>
          <p:cNvPr id="94" name="Google Shape;94;p4"/>
          <p:cNvPicPr preferRelativeResize="0"/>
          <p:nvPr/>
        </p:nvPicPr>
        <p:blipFill rotWithShape="1">
          <a:blip r:embed="rId3">
            <a:alphaModFix/>
          </a:blip>
          <a:srcRect b="53623" l="0" r="0" t="0"/>
          <a:stretch/>
        </p:blipFill>
        <p:spPr>
          <a:xfrm>
            <a:off x="1191147" y="3300565"/>
            <a:ext cx="2162175" cy="609600"/>
          </a:xfrm>
          <a:prstGeom prst="rect">
            <a:avLst/>
          </a:prstGeom>
          <a:noFill/>
          <a:ln>
            <a:noFill/>
          </a:ln>
        </p:spPr>
      </p:pic>
      <p:pic>
        <p:nvPicPr>
          <p:cNvPr id="95" name="Google Shape;95;p4"/>
          <p:cNvPicPr preferRelativeResize="0"/>
          <p:nvPr/>
        </p:nvPicPr>
        <p:blipFill rotWithShape="1">
          <a:blip r:embed="rId4">
            <a:alphaModFix/>
          </a:blip>
          <a:srcRect b="0" l="0" r="0" t="0"/>
          <a:stretch/>
        </p:blipFill>
        <p:spPr>
          <a:xfrm>
            <a:off x="6496092" y="3300565"/>
            <a:ext cx="3218718" cy="836866"/>
          </a:xfrm>
          <a:prstGeom prst="rect">
            <a:avLst/>
          </a:prstGeom>
          <a:noFill/>
          <a:ln>
            <a:noFill/>
          </a:ln>
        </p:spPr>
      </p:pic>
      <p:pic>
        <p:nvPicPr>
          <p:cNvPr id="96" name="Google Shape;96;p4"/>
          <p:cNvPicPr preferRelativeResize="0"/>
          <p:nvPr/>
        </p:nvPicPr>
        <p:blipFill rotWithShape="1">
          <a:blip r:embed="rId5">
            <a:alphaModFix/>
          </a:blip>
          <a:srcRect b="0" l="0" r="0" t="0"/>
          <a:stretch/>
        </p:blipFill>
        <p:spPr>
          <a:xfrm>
            <a:off x="3980970" y="3128064"/>
            <a:ext cx="1980950" cy="1109332"/>
          </a:xfrm>
          <a:prstGeom prst="rect">
            <a:avLst/>
          </a:prstGeom>
          <a:noFill/>
          <a:ln>
            <a:noFill/>
          </a:ln>
        </p:spPr>
      </p:pic>
      <p:pic>
        <p:nvPicPr>
          <p:cNvPr id="97" name="Google Shape;97;p4"/>
          <p:cNvPicPr preferRelativeResize="0"/>
          <p:nvPr/>
        </p:nvPicPr>
        <p:blipFill rotWithShape="1">
          <a:blip r:embed="rId6">
            <a:alphaModFix/>
          </a:blip>
          <a:srcRect b="0" l="0" r="0" t="0"/>
          <a:stretch/>
        </p:blipFill>
        <p:spPr>
          <a:xfrm>
            <a:off x="6848668" y="4642675"/>
            <a:ext cx="2785867" cy="1189090"/>
          </a:xfrm>
          <a:prstGeom prst="rect">
            <a:avLst/>
          </a:prstGeom>
          <a:noFill/>
          <a:ln>
            <a:noFill/>
          </a:ln>
        </p:spPr>
      </p:pic>
      <p:pic>
        <p:nvPicPr>
          <p:cNvPr id="98" name="Google Shape;98;p4"/>
          <p:cNvPicPr preferRelativeResize="0"/>
          <p:nvPr/>
        </p:nvPicPr>
        <p:blipFill rotWithShape="1">
          <a:blip r:embed="rId7">
            <a:alphaModFix/>
          </a:blip>
          <a:srcRect b="0" l="0" r="0" t="0"/>
          <a:stretch/>
        </p:blipFill>
        <p:spPr>
          <a:xfrm>
            <a:off x="3885096" y="4755417"/>
            <a:ext cx="2431797" cy="828612"/>
          </a:xfrm>
          <a:prstGeom prst="rect">
            <a:avLst/>
          </a:prstGeom>
          <a:noFill/>
          <a:ln>
            <a:noFill/>
          </a:ln>
        </p:spPr>
      </p:pic>
      <p:pic>
        <p:nvPicPr>
          <p:cNvPr id="99" name="Google Shape;99;p4"/>
          <p:cNvPicPr preferRelativeResize="0"/>
          <p:nvPr/>
        </p:nvPicPr>
        <p:blipFill rotWithShape="1">
          <a:blip r:embed="rId8">
            <a:alphaModFix/>
          </a:blip>
          <a:srcRect b="0" l="0" r="0" t="0"/>
          <a:stretch/>
        </p:blipFill>
        <p:spPr>
          <a:xfrm>
            <a:off x="838200" y="5050989"/>
            <a:ext cx="2515122" cy="53304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5"/>
          <p:cNvSpPr txBox="1"/>
          <p:nvPr>
            <p:ph type="ctrTitle"/>
          </p:nvPr>
        </p:nvSpPr>
        <p:spPr>
          <a:xfrm>
            <a:off x="1524000" y="2580773"/>
            <a:ext cx="9144000" cy="2387600"/>
          </a:xfrm>
          <a:prstGeom prst="rect">
            <a:avLst/>
          </a:prstGeom>
          <a:solidFill>
            <a:schemeClr val="accent1"/>
          </a:solid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EFBC53"/>
              </a:buClr>
              <a:buSzPts val="2800"/>
              <a:buFont typeface="Arial"/>
              <a:buNone/>
            </a:pPr>
            <a:r>
              <a:rPr b="0" lang="de-CH" sz="2800">
                <a:solidFill>
                  <a:srgbClr val="EFBC53"/>
                </a:solidFill>
                <a:latin typeface="Arial"/>
                <a:ea typeface="Arial"/>
                <a:cs typeface="Arial"/>
                <a:sym typeface="Arial"/>
              </a:rPr>
              <a:t>Introduction to openIMIS</a:t>
            </a:r>
            <a:br>
              <a:rPr b="0" lang="de-CH" sz="2800">
                <a:solidFill>
                  <a:srgbClr val="EFBC53"/>
                </a:solidFill>
                <a:latin typeface="Arial"/>
                <a:ea typeface="Arial"/>
                <a:cs typeface="Arial"/>
                <a:sym typeface="Arial"/>
              </a:rPr>
            </a:br>
            <a:r>
              <a:rPr lang="de-CH" sz="2800">
                <a:solidFill>
                  <a:schemeClr val="lt1"/>
                </a:solidFill>
                <a:latin typeface="Arial"/>
                <a:ea typeface="Arial"/>
                <a:cs typeface="Arial"/>
                <a:sym typeface="Arial"/>
              </a:rPr>
              <a:t>Module 1: The basics </a:t>
            </a:r>
            <a:endParaRPr sz="2800">
              <a:solidFill>
                <a:schemeClr val="lt1"/>
              </a:solidFill>
              <a:latin typeface="Arial"/>
              <a:ea typeface="Arial"/>
              <a:cs typeface="Arial"/>
              <a:sym typeface="Arial"/>
            </a:endParaRPr>
          </a:p>
        </p:txBody>
      </p:sp>
      <p:sp>
        <p:nvSpPr>
          <p:cNvPr id="106" name="Google Shape;106;p5"/>
          <p:cNvSpPr txBox="1"/>
          <p:nvPr>
            <p:ph idx="1" type="subTitle"/>
          </p:nvPr>
        </p:nvSpPr>
        <p:spPr>
          <a:xfrm>
            <a:off x="1524000" y="4598125"/>
            <a:ext cx="9144000" cy="2118085"/>
          </a:xfrm>
          <a:prstGeom prst="rect">
            <a:avLst/>
          </a:prstGeom>
          <a:solidFill>
            <a:schemeClr val="accent1"/>
          </a:solid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SzPts val="2000"/>
              <a:buNone/>
            </a:pPr>
            <a:r>
              <a:rPr b="0" i="1" lang="de-CH" sz="2000">
                <a:solidFill>
                  <a:srgbClr val="EFBC53"/>
                </a:solidFill>
                <a:latin typeface="Arial"/>
                <a:ea typeface="Arial"/>
                <a:cs typeface="Arial"/>
                <a:sym typeface="Arial"/>
              </a:rPr>
              <a:t>Presented by </a:t>
            </a:r>
            <a:endParaRPr/>
          </a:p>
          <a:p>
            <a:pPr indent="0" lvl="0" marL="0" rtl="0" algn="ctr">
              <a:lnSpc>
                <a:spcPct val="90000"/>
              </a:lnSpc>
              <a:spcBef>
                <a:spcPts val="1000"/>
              </a:spcBef>
              <a:spcAft>
                <a:spcPts val="0"/>
              </a:spcAft>
              <a:buSzPts val="2000"/>
              <a:buNone/>
            </a:pPr>
            <a:r>
              <a:rPr b="0" i="1" lang="de-CH" sz="2000">
                <a:solidFill>
                  <a:srgbClr val="EFBC53"/>
                </a:solidFill>
                <a:latin typeface="Arial"/>
                <a:ea typeface="Arial"/>
                <a:cs typeface="Arial"/>
                <a:sym typeface="Arial"/>
              </a:rPr>
              <a:t>openIMIS Initiative</a:t>
            </a:r>
            <a:endParaRPr/>
          </a:p>
          <a:p>
            <a:pPr indent="0" lvl="0" marL="0" rtl="0" algn="ctr">
              <a:lnSpc>
                <a:spcPct val="90000"/>
              </a:lnSpc>
              <a:spcBef>
                <a:spcPts val="1000"/>
              </a:spcBef>
              <a:spcAft>
                <a:spcPts val="0"/>
              </a:spcAft>
              <a:buSzPts val="2000"/>
              <a:buNone/>
            </a:pPr>
            <a:r>
              <a:rPr b="0" i="1" lang="de-CH" sz="2000">
                <a:latin typeface="Arial"/>
                <a:ea typeface="Arial"/>
                <a:cs typeface="Arial"/>
                <a:sym typeface="Arial"/>
              </a:rPr>
              <a:t>Inputs by </a:t>
            </a:r>
            <a:endParaRPr/>
          </a:p>
          <a:p>
            <a:pPr indent="0" lvl="0" marL="0" rtl="0" algn="ctr">
              <a:lnSpc>
                <a:spcPct val="90000"/>
              </a:lnSpc>
              <a:spcBef>
                <a:spcPts val="1000"/>
              </a:spcBef>
              <a:spcAft>
                <a:spcPts val="0"/>
              </a:spcAft>
              <a:buSzPts val="2000"/>
              <a:buNone/>
            </a:pPr>
            <a:r>
              <a:rPr i="1" lang="de-CH" sz="2000"/>
              <a:t>Daniella Majakari</a:t>
            </a:r>
            <a:r>
              <a:rPr b="0" i="1" lang="de-CH" sz="2000">
                <a:latin typeface="Arial"/>
                <a:ea typeface="Arial"/>
                <a:cs typeface="Arial"/>
                <a:sym typeface="Arial"/>
              </a:rPr>
              <a:t> </a:t>
            </a:r>
            <a:r>
              <a:rPr i="1" lang="de-CH" sz="2000"/>
              <a:t>(Swiss TPH)</a:t>
            </a:r>
            <a:r>
              <a:rPr i="1" lang="de-CH" sz="2000">
                <a:latin typeface="Arial"/>
                <a:ea typeface="Arial"/>
                <a:cs typeface="Arial"/>
                <a:sym typeface="Arial"/>
              </a:rPr>
              <a:t>, </a:t>
            </a:r>
            <a:r>
              <a:rPr i="1" lang="de-CH" sz="2000"/>
              <a:t>Konstanze Lang (GIZ), Rodrigo Assumpcao (ILO)</a:t>
            </a:r>
            <a:endParaRPr i="1" sz="2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6"/>
          <p:cNvSpPr/>
          <p:nvPr/>
        </p:nvSpPr>
        <p:spPr>
          <a:xfrm>
            <a:off x="0" y="0"/>
            <a:ext cx="12192000" cy="6858000"/>
          </a:xfrm>
          <a:prstGeom prst="rect">
            <a:avLst/>
          </a:prstGeom>
          <a:solidFill>
            <a:schemeClr val="accent1">
              <a:alpha val="32941"/>
            </a:schemeClr>
          </a:solidFill>
          <a:ln cap="flat" cmpd="sng" w="12700">
            <a:solidFill>
              <a:srgbClr val="00485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13" name="Google Shape;113;p6"/>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Arial"/>
              <a:buNone/>
            </a:pPr>
            <a:r>
              <a:rPr lang="de-CH">
                <a:solidFill>
                  <a:schemeClr val="lt1"/>
                </a:solidFill>
              </a:rPr>
              <a:t>Overview</a:t>
            </a:r>
            <a:endParaRPr>
              <a:solidFill>
                <a:schemeClr val="lt1"/>
              </a:solidFill>
            </a:endParaRPr>
          </a:p>
        </p:txBody>
      </p:sp>
      <p:sp>
        <p:nvSpPr>
          <p:cNvPr id="114" name="Google Shape;114;p6"/>
          <p:cNvSpPr txBox="1"/>
          <p:nvPr>
            <p:ph idx="1" type="body"/>
          </p:nvPr>
        </p:nvSpPr>
        <p:spPr>
          <a:xfrm>
            <a:off x="838200" y="2164469"/>
            <a:ext cx="10515600" cy="4012497"/>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2400"/>
              <a:buNone/>
            </a:pPr>
            <a:r>
              <a:rPr b="1" lang="de-CH"/>
              <a:t>Learning objectives:</a:t>
            </a:r>
            <a:endParaRPr/>
          </a:p>
          <a:p>
            <a:pPr indent="0" lvl="0" marL="0" rtl="0" algn="l">
              <a:lnSpc>
                <a:spcPct val="90000"/>
              </a:lnSpc>
              <a:spcBef>
                <a:spcPts val="1000"/>
              </a:spcBef>
              <a:spcAft>
                <a:spcPts val="0"/>
              </a:spcAft>
              <a:buSzPts val="2400"/>
              <a:buNone/>
            </a:pPr>
            <a:r>
              <a:t/>
            </a:r>
            <a:endParaRPr/>
          </a:p>
          <a:p>
            <a:pPr indent="-354330" lvl="0" marL="342900" rtl="0" algn="l">
              <a:lnSpc>
                <a:spcPct val="90000"/>
              </a:lnSpc>
              <a:spcBef>
                <a:spcPts val="1000"/>
              </a:spcBef>
              <a:spcAft>
                <a:spcPts val="0"/>
              </a:spcAft>
              <a:buSzPts val="2400"/>
              <a:buFont typeface="Noto Sans Symbols"/>
              <a:buChar char="●"/>
            </a:pPr>
            <a:r>
              <a:rPr lang="de-CH">
                <a:solidFill>
                  <a:schemeClr val="accent1"/>
                </a:solidFill>
              </a:rPr>
              <a:t>Understand key terms of health systems and health financing</a:t>
            </a:r>
            <a:endParaRPr>
              <a:solidFill>
                <a:schemeClr val="accent1"/>
              </a:solidFill>
            </a:endParaRPr>
          </a:p>
          <a:p>
            <a:pPr indent="-354330" lvl="0" marL="342900" rtl="0" algn="l">
              <a:lnSpc>
                <a:spcPct val="90000"/>
              </a:lnSpc>
              <a:spcBef>
                <a:spcPts val="1000"/>
              </a:spcBef>
              <a:spcAft>
                <a:spcPts val="0"/>
              </a:spcAft>
              <a:buSzPts val="2400"/>
              <a:buFont typeface="Noto Sans Symbols"/>
              <a:buChar char="●"/>
            </a:pPr>
            <a:r>
              <a:rPr lang="de-CH">
                <a:solidFill>
                  <a:schemeClr val="accent1"/>
                </a:solidFill>
              </a:rPr>
              <a:t>Explain the functionalities of openIMIS, including the enrollment and claims processes</a:t>
            </a:r>
            <a:endParaRPr/>
          </a:p>
          <a:p>
            <a:pPr indent="-354330" lvl="0" marL="342900" rtl="0" algn="l">
              <a:lnSpc>
                <a:spcPct val="90000"/>
              </a:lnSpc>
              <a:spcBef>
                <a:spcPts val="1000"/>
              </a:spcBef>
              <a:spcAft>
                <a:spcPts val="0"/>
              </a:spcAft>
              <a:buSzPts val="2400"/>
              <a:buFont typeface="Noto Sans Symbols"/>
              <a:buChar char="●"/>
            </a:pPr>
            <a:r>
              <a:rPr lang="de-CH">
                <a:solidFill>
                  <a:schemeClr val="accent1"/>
                </a:solidFill>
              </a:rPr>
              <a:t>Outline the boundaries of openIMIS (what it can and cannot do)</a:t>
            </a:r>
            <a:endParaRPr/>
          </a:p>
          <a:p>
            <a:pPr indent="0" lvl="0" marL="0" rtl="0" algn="l">
              <a:lnSpc>
                <a:spcPct val="90000"/>
              </a:lnSpc>
              <a:spcBef>
                <a:spcPts val="1000"/>
              </a:spcBef>
              <a:spcAft>
                <a:spcPts val="0"/>
              </a:spcAft>
              <a:buSzPts val="2400"/>
              <a:buNone/>
            </a:pPr>
            <a:r>
              <a:rPr lang="de-CH"/>
              <a:t>Duration: approx. 40-50 min </a:t>
            </a:r>
            <a:endParaRPr/>
          </a:p>
        </p:txBody>
      </p:sp>
      <p:sp>
        <p:nvSpPr>
          <p:cNvPr id="115" name="Google Shape;115;p6"/>
          <p:cNvSpPr/>
          <p:nvPr/>
        </p:nvSpPr>
        <p:spPr>
          <a:xfrm>
            <a:off x="139337" y="6176966"/>
            <a:ext cx="1943463" cy="584775"/>
          </a:xfrm>
          <a:prstGeom prst="rect">
            <a:avLst/>
          </a:prstGeom>
          <a:noFill/>
          <a:ln cap="flat" cmpd="sng" w="9525">
            <a:solidFill>
              <a:schemeClr val="accent5"/>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0" i="0" lang="de-CH" sz="3200" u="none" cap="none" strike="noStrike">
                <a:solidFill>
                  <a:srgbClr val="EFBC53"/>
                </a:solidFill>
                <a:latin typeface="Arial"/>
                <a:ea typeface="Arial"/>
                <a:cs typeface="Arial"/>
                <a:sym typeface="Arial"/>
              </a:rPr>
              <a:t>Module 1</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7"/>
          <p:cNvSpPr/>
          <p:nvPr/>
        </p:nvSpPr>
        <p:spPr>
          <a:xfrm>
            <a:off x="0" y="0"/>
            <a:ext cx="12192000" cy="6858000"/>
          </a:xfrm>
          <a:prstGeom prst="rect">
            <a:avLst/>
          </a:prstGeom>
          <a:solidFill>
            <a:schemeClr val="accent1">
              <a:alpha val="32941"/>
            </a:schemeClr>
          </a:solidFill>
          <a:ln cap="flat" cmpd="sng" w="12700">
            <a:solidFill>
              <a:srgbClr val="00485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22" name="Google Shape;122;p7"/>
          <p:cNvSpPr txBox="1"/>
          <p:nvPr>
            <p:ph type="title"/>
          </p:nvPr>
        </p:nvSpPr>
        <p:spPr>
          <a:xfrm>
            <a:off x="838200" y="1132247"/>
            <a:ext cx="10515600" cy="940411"/>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Arial"/>
              <a:buNone/>
            </a:pPr>
            <a:r>
              <a:rPr lang="de-CH">
                <a:solidFill>
                  <a:schemeClr val="lt1"/>
                </a:solidFill>
              </a:rPr>
              <a:t>Agenda Part 1</a:t>
            </a:r>
            <a:endParaRPr>
              <a:solidFill>
                <a:schemeClr val="lt1"/>
              </a:solidFill>
            </a:endParaRPr>
          </a:p>
        </p:txBody>
      </p:sp>
      <p:sp>
        <p:nvSpPr>
          <p:cNvPr id="123" name="Google Shape;123;p7"/>
          <p:cNvSpPr txBox="1"/>
          <p:nvPr>
            <p:ph idx="1" type="body"/>
          </p:nvPr>
        </p:nvSpPr>
        <p:spPr>
          <a:xfrm>
            <a:off x="838200" y="1952975"/>
            <a:ext cx="10515600" cy="42240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SzPts val="2900"/>
              <a:buNone/>
            </a:pPr>
            <a:r>
              <a:rPr lang="de-CH" sz="2800">
                <a:solidFill>
                  <a:srgbClr val="194047"/>
                </a:solidFill>
              </a:rPr>
              <a:t>Introduction to key Health Systems &amp; Health Financing concepts: </a:t>
            </a:r>
            <a:endParaRPr sz="2800">
              <a:solidFill>
                <a:srgbClr val="194047"/>
              </a:solidFill>
            </a:endParaRPr>
          </a:p>
          <a:p>
            <a:pPr indent="-528637" lvl="0" marL="457200" rtl="0" algn="l">
              <a:lnSpc>
                <a:spcPct val="90000"/>
              </a:lnSpc>
              <a:spcBef>
                <a:spcPts val="1000"/>
              </a:spcBef>
              <a:spcAft>
                <a:spcPts val="0"/>
              </a:spcAft>
              <a:buSzPts val="2500"/>
              <a:buAutoNum type="arabicPeriod"/>
            </a:pPr>
            <a:r>
              <a:rPr lang="de-CH" sz="2500">
                <a:solidFill>
                  <a:schemeClr val="accent1"/>
                </a:solidFill>
              </a:rPr>
              <a:t>Health Systems Building Blocks </a:t>
            </a:r>
            <a:endParaRPr/>
          </a:p>
          <a:p>
            <a:pPr indent="-528637" lvl="0" marL="457200" rtl="0" algn="l">
              <a:lnSpc>
                <a:spcPct val="90000"/>
              </a:lnSpc>
              <a:spcBef>
                <a:spcPts val="1000"/>
              </a:spcBef>
              <a:spcAft>
                <a:spcPts val="0"/>
              </a:spcAft>
              <a:buSzPts val="2500"/>
              <a:buAutoNum type="arabicPeriod"/>
            </a:pPr>
            <a:r>
              <a:rPr lang="de-CH" sz="2500">
                <a:solidFill>
                  <a:schemeClr val="accent1"/>
                </a:solidFill>
              </a:rPr>
              <a:t>Universal Health Coverage</a:t>
            </a:r>
            <a:endParaRPr/>
          </a:p>
          <a:p>
            <a:pPr indent="-528637" lvl="0" marL="457200" rtl="0" algn="l">
              <a:lnSpc>
                <a:spcPct val="90000"/>
              </a:lnSpc>
              <a:spcBef>
                <a:spcPts val="1000"/>
              </a:spcBef>
              <a:spcAft>
                <a:spcPts val="0"/>
              </a:spcAft>
              <a:buSzPts val="2500"/>
              <a:buAutoNum type="arabicPeriod"/>
            </a:pPr>
            <a:r>
              <a:rPr lang="de-CH" sz="2500">
                <a:solidFill>
                  <a:schemeClr val="accent1"/>
                </a:solidFill>
              </a:rPr>
              <a:t>Health Financing &amp; its mechanisms </a:t>
            </a:r>
            <a:endParaRPr/>
          </a:p>
          <a:p>
            <a:pPr indent="-528637" lvl="0" marL="457200" rtl="0" algn="l">
              <a:lnSpc>
                <a:spcPct val="90000"/>
              </a:lnSpc>
              <a:spcBef>
                <a:spcPts val="1000"/>
              </a:spcBef>
              <a:spcAft>
                <a:spcPts val="0"/>
              </a:spcAft>
              <a:buSzPts val="2500"/>
              <a:buAutoNum type="arabicPeriod"/>
            </a:pPr>
            <a:r>
              <a:rPr lang="de-CH" sz="2500">
                <a:solidFill>
                  <a:schemeClr val="accent1"/>
                </a:solidFill>
              </a:rPr>
              <a:t>Health Insurance Systems &amp; their role in achieving UHC</a:t>
            </a:r>
            <a:endParaRPr/>
          </a:p>
          <a:p>
            <a:pPr indent="-528637" lvl="0" marL="457200" rtl="0" algn="l">
              <a:lnSpc>
                <a:spcPct val="90000"/>
              </a:lnSpc>
              <a:spcBef>
                <a:spcPts val="1000"/>
              </a:spcBef>
              <a:spcAft>
                <a:spcPts val="0"/>
              </a:spcAft>
              <a:buSzPts val="2500"/>
              <a:buAutoNum type="arabicPeriod"/>
            </a:pPr>
            <a:r>
              <a:rPr lang="de-CH" sz="2500">
                <a:solidFill>
                  <a:schemeClr val="accent1"/>
                </a:solidFill>
              </a:rPr>
              <a:t>Health Information Systems</a:t>
            </a:r>
            <a:r>
              <a:rPr b="1" lang="de-CH" sz="2500">
                <a:solidFill>
                  <a:schemeClr val="accent1"/>
                </a:solidFill>
              </a:rPr>
              <a:t> </a:t>
            </a:r>
            <a:endParaRPr b="1" sz="2500">
              <a:solidFill>
                <a:schemeClr val="accent1"/>
              </a:solidFill>
            </a:endParaRPr>
          </a:p>
          <a:p>
            <a:pPr indent="0" lvl="0" marL="0" rtl="0" algn="l">
              <a:lnSpc>
                <a:spcPct val="90000"/>
              </a:lnSpc>
              <a:spcBef>
                <a:spcPts val="1000"/>
              </a:spcBef>
              <a:spcAft>
                <a:spcPts val="0"/>
              </a:spcAft>
              <a:buSzPts val="2400"/>
              <a:buNone/>
            </a:pPr>
            <a:r>
              <a:t/>
            </a:r>
            <a:endParaRPr b="1">
              <a:solidFill>
                <a:schemeClr val="accent1"/>
              </a:solidFill>
            </a:endParaRPr>
          </a:p>
          <a:p>
            <a:pPr indent="0" lvl="0" marL="0" rtl="0" algn="l">
              <a:lnSpc>
                <a:spcPct val="90000"/>
              </a:lnSpc>
              <a:spcBef>
                <a:spcPts val="1000"/>
              </a:spcBef>
              <a:spcAft>
                <a:spcPts val="0"/>
              </a:spcAft>
              <a:buSzPts val="2400"/>
              <a:buNone/>
            </a:pPr>
            <a:r>
              <a:t/>
            </a:r>
            <a:endParaRPr/>
          </a:p>
          <a:p>
            <a:pPr indent="0" lvl="0" marL="0" rtl="0" algn="l">
              <a:lnSpc>
                <a:spcPct val="90000"/>
              </a:lnSpc>
              <a:spcBef>
                <a:spcPts val="1000"/>
              </a:spcBef>
              <a:spcAft>
                <a:spcPts val="0"/>
              </a:spcAft>
              <a:buSzPts val="2400"/>
              <a:buNone/>
            </a:pPr>
            <a:r>
              <a:t/>
            </a:r>
            <a:endParaRPr/>
          </a:p>
        </p:txBody>
      </p:sp>
      <p:sp>
        <p:nvSpPr>
          <p:cNvPr id="124" name="Google Shape;124;p7"/>
          <p:cNvSpPr/>
          <p:nvPr/>
        </p:nvSpPr>
        <p:spPr>
          <a:xfrm>
            <a:off x="139337" y="6176966"/>
            <a:ext cx="1943463" cy="584775"/>
          </a:xfrm>
          <a:prstGeom prst="rect">
            <a:avLst/>
          </a:prstGeom>
          <a:noFill/>
          <a:ln cap="flat" cmpd="sng" w="9525">
            <a:solidFill>
              <a:schemeClr val="accent5"/>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3200"/>
              <a:buFont typeface="Arial"/>
              <a:buNone/>
            </a:pPr>
            <a:r>
              <a:rPr b="0" i="0" lang="de-CH" sz="3200" u="none" cap="none" strike="noStrike">
                <a:solidFill>
                  <a:srgbClr val="EFBC53"/>
                </a:solidFill>
                <a:latin typeface="Arial"/>
                <a:ea typeface="Arial"/>
                <a:cs typeface="Arial"/>
                <a:sym typeface="Arial"/>
              </a:rPr>
              <a:t>Module 1</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g113f0165f64_0_7"/>
          <p:cNvSpPr/>
          <p:nvPr/>
        </p:nvSpPr>
        <p:spPr>
          <a:xfrm>
            <a:off x="0" y="0"/>
            <a:ext cx="12192000" cy="6858000"/>
          </a:xfrm>
          <a:prstGeom prst="rect">
            <a:avLst/>
          </a:prstGeom>
          <a:solidFill>
            <a:schemeClr val="accent1">
              <a:alpha val="32940"/>
            </a:schemeClr>
          </a:solidFill>
          <a:ln cap="flat" cmpd="sng" w="12700">
            <a:solidFill>
              <a:srgbClr val="00485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31" name="Google Shape;131;g113f0165f64_0_7"/>
          <p:cNvSpPr txBox="1"/>
          <p:nvPr>
            <p:ph type="title"/>
          </p:nvPr>
        </p:nvSpPr>
        <p:spPr>
          <a:xfrm>
            <a:off x="838200" y="1132247"/>
            <a:ext cx="10515600" cy="9405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Arial"/>
              <a:buNone/>
            </a:pPr>
            <a:r>
              <a:rPr lang="de-CH">
                <a:solidFill>
                  <a:schemeClr val="lt1"/>
                </a:solidFill>
              </a:rPr>
              <a:t>Agenda Part 2</a:t>
            </a:r>
            <a:endParaRPr>
              <a:solidFill>
                <a:schemeClr val="lt1"/>
              </a:solidFill>
            </a:endParaRPr>
          </a:p>
        </p:txBody>
      </p:sp>
      <p:sp>
        <p:nvSpPr>
          <p:cNvPr id="132" name="Google Shape;132;g113f0165f64_0_7"/>
          <p:cNvSpPr txBox="1"/>
          <p:nvPr>
            <p:ph idx="1" type="body"/>
          </p:nvPr>
        </p:nvSpPr>
        <p:spPr>
          <a:xfrm>
            <a:off x="838200" y="1952975"/>
            <a:ext cx="10515600" cy="4224000"/>
          </a:xfrm>
          <a:prstGeom prst="rect">
            <a:avLst/>
          </a:prstGeom>
          <a:noFill/>
          <a:ln>
            <a:noFill/>
          </a:ln>
        </p:spPr>
        <p:txBody>
          <a:bodyPr anchorCtr="0" anchor="t" bIns="45700" lIns="91425" spcFirstLastPara="1" rIns="91425" wrap="square" tIns="45700">
            <a:normAutofit fontScale="92500" lnSpcReduction="20000"/>
          </a:bodyPr>
          <a:lstStyle/>
          <a:p>
            <a:pPr indent="0" lvl="0" marL="0" rtl="0" algn="l">
              <a:lnSpc>
                <a:spcPct val="90000"/>
              </a:lnSpc>
              <a:spcBef>
                <a:spcPts val="0"/>
              </a:spcBef>
              <a:spcAft>
                <a:spcPts val="0"/>
              </a:spcAft>
              <a:buSzPct val="103571"/>
              <a:buNone/>
            </a:pPr>
            <a:r>
              <a:rPr lang="de-CH" sz="2800">
                <a:solidFill>
                  <a:srgbClr val="194047"/>
                </a:solidFill>
              </a:rPr>
              <a:t>Introduction to openIMIS: </a:t>
            </a:r>
            <a:endParaRPr sz="2800">
              <a:solidFill>
                <a:srgbClr val="194047"/>
              </a:solidFill>
            </a:endParaRPr>
          </a:p>
          <a:p>
            <a:pPr indent="-516731" lvl="0" marL="457200" rtl="0" algn="l">
              <a:lnSpc>
                <a:spcPct val="90000"/>
              </a:lnSpc>
              <a:spcBef>
                <a:spcPts val="1000"/>
              </a:spcBef>
              <a:spcAft>
                <a:spcPts val="0"/>
              </a:spcAft>
              <a:buSzPct val="100000"/>
              <a:buAutoNum type="arabicPeriod"/>
            </a:pPr>
            <a:r>
              <a:rPr lang="de-CH" sz="2500">
                <a:solidFill>
                  <a:schemeClr val="accent1"/>
                </a:solidFill>
              </a:rPr>
              <a:t>Introduction to openIMIS</a:t>
            </a:r>
            <a:endParaRPr sz="2500">
              <a:solidFill>
                <a:schemeClr val="accent1"/>
              </a:solidFill>
            </a:endParaRPr>
          </a:p>
          <a:p>
            <a:pPr indent="-516731" lvl="0" marL="457200" rtl="0" algn="l">
              <a:lnSpc>
                <a:spcPct val="90000"/>
              </a:lnSpc>
              <a:spcBef>
                <a:spcPts val="1000"/>
              </a:spcBef>
              <a:spcAft>
                <a:spcPts val="0"/>
              </a:spcAft>
              <a:buClr>
                <a:schemeClr val="accent1"/>
              </a:buClr>
              <a:buSzPct val="100000"/>
              <a:buAutoNum type="arabicPeriod"/>
            </a:pPr>
            <a:r>
              <a:rPr lang="de-CH" sz="2500">
                <a:solidFill>
                  <a:schemeClr val="accent1"/>
                </a:solidFill>
              </a:rPr>
              <a:t>Rationale of openIMIS</a:t>
            </a:r>
            <a:endParaRPr sz="2500">
              <a:solidFill>
                <a:schemeClr val="accent1"/>
              </a:solidFill>
            </a:endParaRPr>
          </a:p>
          <a:p>
            <a:pPr indent="-516731" lvl="0" marL="457200" rtl="0" algn="l">
              <a:lnSpc>
                <a:spcPct val="90000"/>
              </a:lnSpc>
              <a:spcBef>
                <a:spcPts val="1000"/>
              </a:spcBef>
              <a:spcAft>
                <a:spcPts val="0"/>
              </a:spcAft>
              <a:buClr>
                <a:schemeClr val="accent1"/>
              </a:buClr>
              <a:buSzPct val="100000"/>
              <a:buAutoNum type="arabicPeriod"/>
            </a:pPr>
            <a:r>
              <a:rPr lang="de-CH" sz="2500">
                <a:solidFill>
                  <a:schemeClr val="accent1"/>
                </a:solidFill>
              </a:rPr>
              <a:t>openIMIS developments</a:t>
            </a:r>
            <a:endParaRPr sz="2500">
              <a:solidFill>
                <a:schemeClr val="accent1"/>
              </a:solidFill>
            </a:endParaRPr>
          </a:p>
          <a:p>
            <a:pPr indent="-516731" lvl="0" marL="457200" rtl="0" algn="l">
              <a:lnSpc>
                <a:spcPct val="90000"/>
              </a:lnSpc>
              <a:spcBef>
                <a:spcPts val="1000"/>
              </a:spcBef>
              <a:spcAft>
                <a:spcPts val="0"/>
              </a:spcAft>
              <a:buClr>
                <a:schemeClr val="accent1"/>
              </a:buClr>
              <a:buSzPct val="100000"/>
              <a:buAutoNum type="arabicPeriod"/>
            </a:pPr>
            <a:r>
              <a:rPr lang="de-CH" sz="2500">
                <a:solidFill>
                  <a:schemeClr val="accent1"/>
                </a:solidFill>
              </a:rPr>
              <a:t>Communication within openIMIS</a:t>
            </a:r>
            <a:endParaRPr sz="2500">
              <a:solidFill>
                <a:schemeClr val="accent1"/>
              </a:solidFill>
            </a:endParaRPr>
          </a:p>
          <a:p>
            <a:pPr indent="-516731" lvl="0" marL="457200" rtl="0" algn="l">
              <a:lnSpc>
                <a:spcPct val="90000"/>
              </a:lnSpc>
              <a:spcBef>
                <a:spcPts val="1000"/>
              </a:spcBef>
              <a:spcAft>
                <a:spcPts val="0"/>
              </a:spcAft>
              <a:buClr>
                <a:schemeClr val="accent1"/>
              </a:buClr>
              <a:buSzPct val="100000"/>
              <a:buAutoNum type="arabicPeriod"/>
            </a:pPr>
            <a:r>
              <a:rPr lang="de-CH" sz="2500">
                <a:solidFill>
                  <a:schemeClr val="accent1"/>
                </a:solidFill>
              </a:rPr>
              <a:t>openIMIS functionalities</a:t>
            </a:r>
            <a:endParaRPr sz="2500">
              <a:solidFill>
                <a:schemeClr val="accent1"/>
              </a:solidFill>
            </a:endParaRPr>
          </a:p>
          <a:p>
            <a:pPr indent="-516731" lvl="0" marL="457200" rtl="0" algn="l">
              <a:lnSpc>
                <a:spcPct val="90000"/>
              </a:lnSpc>
              <a:spcBef>
                <a:spcPts val="1000"/>
              </a:spcBef>
              <a:spcAft>
                <a:spcPts val="0"/>
              </a:spcAft>
              <a:buClr>
                <a:schemeClr val="accent1"/>
              </a:buClr>
              <a:buSzPct val="100000"/>
              <a:buAutoNum type="arabicPeriod"/>
            </a:pPr>
            <a:r>
              <a:rPr lang="de-CH" sz="2500">
                <a:solidFill>
                  <a:schemeClr val="accent1"/>
                </a:solidFill>
              </a:rPr>
              <a:t>Summary of openIMIS</a:t>
            </a:r>
            <a:endParaRPr sz="2500">
              <a:solidFill>
                <a:schemeClr val="accent1"/>
              </a:solidFill>
            </a:endParaRPr>
          </a:p>
          <a:p>
            <a:pPr indent="-516731" lvl="0" marL="457200" rtl="0" algn="l">
              <a:lnSpc>
                <a:spcPct val="90000"/>
              </a:lnSpc>
              <a:spcBef>
                <a:spcPts val="1000"/>
              </a:spcBef>
              <a:spcAft>
                <a:spcPts val="0"/>
              </a:spcAft>
              <a:buClr>
                <a:schemeClr val="accent1"/>
              </a:buClr>
              <a:buSzPct val="100000"/>
              <a:buAutoNum type="arabicPeriod"/>
            </a:pPr>
            <a:r>
              <a:rPr lang="de-CH" sz="2500">
                <a:solidFill>
                  <a:schemeClr val="accent1"/>
                </a:solidFill>
              </a:rPr>
              <a:t>Outlook on the next module</a:t>
            </a:r>
            <a:endParaRPr sz="2500">
              <a:solidFill>
                <a:schemeClr val="accent1"/>
              </a:solidFill>
            </a:endParaRPr>
          </a:p>
          <a:p>
            <a:pPr indent="0" lvl="0" marL="0" rtl="0" algn="l">
              <a:lnSpc>
                <a:spcPct val="90000"/>
              </a:lnSpc>
              <a:spcBef>
                <a:spcPts val="1000"/>
              </a:spcBef>
              <a:spcAft>
                <a:spcPts val="0"/>
              </a:spcAft>
              <a:buSzPct val="100000"/>
              <a:buNone/>
            </a:pPr>
            <a:r>
              <a:t/>
            </a:r>
            <a:endParaRPr b="1">
              <a:solidFill>
                <a:schemeClr val="accent1"/>
              </a:solidFill>
            </a:endParaRPr>
          </a:p>
          <a:p>
            <a:pPr indent="0" lvl="0" marL="0" rtl="0" algn="l">
              <a:lnSpc>
                <a:spcPct val="90000"/>
              </a:lnSpc>
              <a:spcBef>
                <a:spcPts val="1000"/>
              </a:spcBef>
              <a:spcAft>
                <a:spcPts val="0"/>
              </a:spcAft>
              <a:buSzPct val="100000"/>
              <a:buNone/>
            </a:pPr>
            <a:r>
              <a:t/>
            </a:r>
            <a:endParaRPr/>
          </a:p>
          <a:p>
            <a:pPr indent="0" lvl="0" marL="0" rtl="0" algn="l">
              <a:lnSpc>
                <a:spcPct val="90000"/>
              </a:lnSpc>
              <a:spcBef>
                <a:spcPts val="1000"/>
              </a:spcBef>
              <a:spcAft>
                <a:spcPts val="0"/>
              </a:spcAft>
              <a:buSzPct val="100000"/>
              <a:buNone/>
            </a:pPr>
            <a:r>
              <a:t/>
            </a:r>
            <a:endParaRPr/>
          </a:p>
        </p:txBody>
      </p:sp>
      <p:sp>
        <p:nvSpPr>
          <p:cNvPr id="133" name="Google Shape;133;g113f0165f64_0_7"/>
          <p:cNvSpPr/>
          <p:nvPr/>
        </p:nvSpPr>
        <p:spPr>
          <a:xfrm>
            <a:off x="139337" y="6176966"/>
            <a:ext cx="1943400" cy="584700"/>
          </a:xfrm>
          <a:prstGeom prst="rect">
            <a:avLst/>
          </a:prstGeom>
          <a:noFill/>
          <a:ln cap="flat" cmpd="sng" w="9525">
            <a:solidFill>
              <a:schemeClr val="accent5"/>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200"/>
              <a:buFont typeface="Arial"/>
              <a:buNone/>
            </a:pPr>
            <a:r>
              <a:rPr b="0" i="0" lang="de-CH" sz="3200" u="none" cap="none" strike="noStrike">
                <a:solidFill>
                  <a:srgbClr val="EFBC53"/>
                </a:solidFill>
                <a:latin typeface="Arial"/>
                <a:ea typeface="Arial"/>
                <a:cs typeface="Arial"/>
                <a:sym typeface="Arial"/>
              </a:rPr>
              <a:t>Module 1</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resentation template with openIMIS color WS">
  <a:themeElements>
    <a:clrScheme name="openIMIS colors">
      <a:dk1>
        <a:srgbClr val="000000"/>
      </a:dk1>
      <a:lt1>
        <a:srgbClr val="FFFFFF"/>
      </a:lt1>
      <a:dk2>
        <a:srgbClr val="4F4B4C"/>
      </a:dk2>
      <a:lt2>
        <a:srgbClr val="CCCBCB"/>
      </a:lt2>
      <a:accent1>
        <a:srgbClr val="006374"/>
      </a:accent1>
      <a:accent2>
        <a:srgbClr val="33818F"/>
      </a:accent2>
      <a:accent3>
        <a:srgbClr val="B2D0D5"/>
      </a:accent3>
      <a:accent4>
        <a:srgbClr val="80B0B9"/>
      </a:accent4>
      <a:accent5>
        <a:srgbClr val="EFBC53"/>
      </a:accent5>
      <a:accent6>
        <a:srgbClr val="747474"/>
      </a:accent6>
      <a:hlink>
        <a:srgbClr val="2D96EA"/>
      </a:hlink>
      <a:folHlink>
        <a:srgbClr val="D9494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2021-03-05T10:02:38Z</dcterms:created>
  <dc:creator>Essipov, Philipp GIZ</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0x01010044B371517CA51A4591FD761B9ADB223C</vt:lpwstr>
  </property>
</Properties>
</file>